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9" r:id="rId3"/>
    <p:sldId id="290" r:id="rId4"/>
    <p:sldId id="285" r:id="rId5"/>
    <p:sldId id="286" r:id="rId6"/>
    <p:sldId id="287"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288" r:id="rId23"/>
    <p:sldId id="306" r:id="rId24"/>
    <p:sldId id="283" r:id="rId25"/>
    <p:sldId id="281" r:id="rId26"/>
    <p:sldId id="280" r:id="rId27"/>
    <p:sldId id="277" r:id="rId28"/>
    <p:sldId id="276" r:id="rId29"/>
    <p:sldId id="282" r:id="rId30"/>
    <p:sldId id="284" r:id="rId31"/>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9"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187010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77342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425503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372129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293961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881EA5A-BC8E-4F10-B6AC-2B9E3322E099}"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104959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881EA5A-BC8E-4F10-B6AC-2B9E3322E099}" type="datetimeFigureOut">
              <a:rPr lang="ru-RU" smtClean="0"/>
              <a:t>24.03.2022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285689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881EA5A-BC8E-4F10-B6AC-2B9E3322E099}" type="datetimeFigureOut">
              <a:rPr lang="ru-RU" smtClean="0"/>
              <a:t>24.03.2022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220918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81EA5A-BC8E-4F10-B6AC-2B9E3322E099}" type="datetimeFigureOut">
              <a:rPr lang="ru-RU" smtClean="0"/>
              <a:t>24.03.2022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283505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881EA5A-BC8E-4F10-B6AC-2B9E3322E099}"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376520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881EA5A-BC8E-4F10-B6AC-2B9E3322E099}" type="datetimeFigureOut">
              <a:rPr lang="ru-RU" smtClean="0"/>
              <a:t>24.03.2022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E67399-2F31-499B-BE7F-0D4A4EFA1D82}" type="slidenum">
              <a:rPr lang="ru-RU" smtClean="0"/>
              <a:t>‹#›</a:t>
            </a:fld>
            <a:endParaRPr lang="ru-RU"/>
          </a:p>
        </p:txBody>
      </p:sp>
    </p:spTree>
    <p:extLst>
      <p:ext uri="{BB962C8B-B14F-4D97-AF65-F5344CB8AC3E}">
        <p14:creationId xmlns:p14="http://schemas.microsoft.com/office/powerpoint/2010/main" val="324307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1EA5A-BC8E-4F10-B6AC-2B9E3322E099}" type="datetimeFigureOut">
              <a:rPr lang="ru-RU" smtClean="0"/>
              <a:t>24.03.2022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67399-2F31-499B-BE7F-0D4A4EFA1D82}" type="slidenum">
              <a:rPr lang="ru-RU" smtClean="0"/>
              <a:t>‹#›</a:t>
            </a:fld>
            <a:endParaRPr lang="ru-RU"/>
          </a:p>
        </p:txBody>
      </p:sp>
    </p:spTree>
    <p:extLst>
      <p:ext uri="{BB962C8B-B14F-4D97-AF65-F5344CB8AC3E}">
        <p14:creationId xmlns:p14="http://schemas.microsoft.com/office/powerpoint/2010/main" val="424910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jp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jpe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package" Target="../embeddings/Microsoft_PowerPoint_Slide1.sldx"/></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m.facebook.com/watch/?v=2221370818167218&amp;_rdr" TargetMode="External"/><Relationship Id="rId1" Type="http://schemas.openxmlformats.org/officeDocument/2006/relationships/slideLayout" Target="../slideLayouts/slideLayout2.xml"/><Relationship Id="rId4" Type="http://schemas.openxmlformats.org/officeDocument/2006/relationships/image" Target="../media/image40.jfi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1122363"/>
            <a:ext cx="9144000" cy="1316037"/>
          </a:xfrm>
        </p:spPr>
        <p:txBody>
          <a:bodyPr>
            <a:normAutofit/>
          </a:bodyPr>
          <a:lstStyle/>
          <a:p>
            <a:r>
              <a:rPr lang="ru-RU" sz="4400" b="1" dirty="0">
                <a:effectLst/>
                <a:latin typeface="Times New Roman" panose="02020603050405020304" pitchFamily="18" charset="0"/>
                <a:ea typeface="Calibri" panose="020F0502020204030204" pitchFamily="34" charset="0"/>
              </a:rPr>
              <a:t>Психология активных методов обучения</a:t>
            </a:r>
            <a:endParaRPr lang="ru-RU" sz="4400" b="1" dirty="0">
              <a:solidFill>
                <a:srgbClr val="FF0000"/>
              </a:solidFill>
            </a:endParaRPr>
          </a:p>
        </p:txBody>
      </p:sp>
      <p:pic>
        <p:nvPicPr>
          <p:cNvPr id="6" name="Picture 4" descr="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731" y="2736154"/>
            <a:ext cx="353853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33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286500" y="2302030"/>
            <a:ext cx="5696361" cy="3932047"/>
          </a:xfrm>
          <a:prstGeom prst="rect">
            <a:avLst/>
          </a:prstGeom>
        </p:spPr>
      </p:pic>
      <p:pic>
        <p:nvPicPr>
          <p:cNvPr id="6" name="Рисунок 5"/>
          <p:cNvPicPr>
            <a:picLocks noChangeAspect="1"/>
          </p:cNvPicPr>
          <p:nvPr/>
        </p:nvPicPr>
        <p:blipFill>
          <a:blip r:embed="rId3"/>
          <a:stretch>
            <a:fillRect/>
          </a:stretch>
        </p:blipFill>
        <p:spPr>
          <a:xfrm>
            <a:off x="495300" y="2727134"/>
            <a:ext cx="5086350" cy="3360129"/>
          </a:xfrm>
          <a:prstGeom prst="rect">
            <a:avLst/>
          </a:prstGeom>
        </p:spPr>
      </p:pic>
      <p:cxnSp>
        <p:nvCxnSpPr>
          <p:cNvPr id="8" name="Прямая со стрелкой 7"/>
          <p:cNvCxnSpPr/>
          <p:nvPr/>
        </p:nvCxnSpPr>
        <p:spPr>
          <a:xfrm>
            <a:off x="4967287" y="6087263"/>
            <a:ext cx="1743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474859" y="338043"/>
            <a:ext cx="6727932" cy="461665"/>
          </a:xfrm>
          <a:prstGeom prst="rect">
            <a:avLst/>
          </a:prstGeom>
        </p:spPr>
        <p:txBody>
          <a:bodyPr wrap="none">
            <a:spAutoFit/>
          </a:bodyPr>
          <a:lstStyle/>
          <a:p>
            <a:pPr algn="ctr"/>
            <a:r>
              <a:rPr lang="ru-RU" sz="2400" dirty="0">
                <a:solidFill>
                  <a:srgbClr val="FF0000"/>
                </a:solidFill>
              </a:rPr>
              <a:t>Существуют два направления проработки </a:t>
            </a:r>
            <a:r>
              <a:rPr lang="ru-RU" sz="2400" dirty="0" err="1">
                <a:solidFill>
                  <a:srgbClr val="FF0000"/>
                </a:solidFill>
              </a:rPr>
              <a:t>скилов</a:t>
            </a:r>
            <a:r>
              <a:rPr lang="ru-RU" sz="2400" dirty="0">
                <a:solidFill>
                  <a:srgbClr val="FF0000"/>
                </a:solidFill>
              </a:rPr>
              <a:t>.</a:t>
            </a:r>
          </a:p>
        </p:txBody>
      </p:sp>
      <p:sp>
        <p:nvSpPr>
          <p:cNvPr id="10" name="Прямоугольник 9"/>
          <p:cNvSpPr/>
          <p:nvPr/>
        </p:nvSpPr>
        <p:spPr>
          <a:xfrm>
            <a:off x="939420" y="1224812"/>
            <a:ext cx="4407657" cy="1077218"/>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Софт </a:t>
            </a:r>
            <a:r>
              <a:rPr lang="ru-RU" sz="1600" dirty="0" err="1">
                <a:latin typeface="Arial" panose="020B0604020202020204" pitchFamily="34" charset="0"/>
                <a:cs typeface="Arial" panose="020B0604020202020204" pitchFamily="34" charset="0"/>
              </a:rPr>
              <a:t>скил</a:t>
            </a:r>
            <a:r>
              <a:rPr lang="ru-RU" sz="1600" dirty="0">
                <a:latin typeface="Arial" panose="020B0604020202020204" pitchFamily="34" charset="0"/>
                <a:cs typeface="Arial" panose="020B0604020202020204" pitchFamily="34" charset="0"/>
              </a:rPr>
              <a:t> – «</a:t>
            </a:r>
            <a:r>
              <a:rPr lang="ru-RU" sz="1600" dirty="0">
                <a:solidFill>
                  <a:srgbClr val="FF0000"/>
                </a:solidFill>
                <a:latin typeface="Arial" panose="020B0604020202020204" pitchFamily="34" charset="0"/>
                <a:cs typeface="Arial" panose="020B0604020202020204" pitchFamily="34" charset="0"/>
              </a:rPr>
              <a:t>мягкие</a:t>
            </a:r>
            <a:r>
              <a:rPr lang="ru-RU" sz="1600" dirty="0">
                <a:latin typeface="Arial" panose="020B0604020202020204" pitchFamily="34" charset="0"/>
                <a:cs typeface="Arial" panose="020B0604020202020204" pitchFamily="34" charset="0"/>
              </a:rPr>
              <a:t>» навыки, в большей степени универсальные, не заточенные под компанию, отрасль, специфику или что-то еще.</a:t>
            </a:r>
          </a:p>
        </p:txBody>
      </p:sp>
      <p:sp>
        <p:nvSpPr>
          <p:cNvPr id="11" name="Прямоугольник 10"/>
          <p:cNvSpPr/>
          <p:nvPr/>
        </p:nvSpPr>
        <p:spPr>
          <a:xfrm>
            <a:off x="6791325" y="1355337"/>
            <a:ext cx="4800600" cy="584775"/>
          </a:xfrm>
          <a:prstGeom prst="rect">
            <a:avLst/>
          </a:prstGeom>
        </p:spPr>
        <p:txBody>
          <a:bodyPr wrap="square">
            <a:spAutoFit/>
          </a:bodyPr>
          <a:lstStyle/>
          <a:p>
            <a:r>
              <a:rPr lang="ru-RU" sz="1600" dirty="0" err="1">
                <a:latin typeface="Arial" panose="020B0604020202020204" pitchFamily="34" charset="0"/>
                <a:cs typeface="Arial" panose="020B0604020202020204" pitchFamily="34" charset="0"/>
              </a:rPr>
              <a:t>Хард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скил</a:t>
            </a:r>
            <a:r>
              <a:rPr lang="ru-RU" sz="1600" dirty="0">
                <a:latin typeface="Arial" panose="020B0604020202020204" pitchFamily="34" charset="0"/>
                <a:cs typeface="Arial" panose="020B0604020202020204" pitchFamily="34" charset="0"/>
              </a:rPr>
              <a:t> – «</a:t>
            </a:r>
            <a:r>
              <a:rPr lang="ru-RU" sz="1600" dirty="0">
                <a:solidFill>
                  <a:srgbClr val="FF0000"/>
                </a:solidFill>
                <a:latin typeface="Arial" panose="020B0604020202020204" pitchFamily="34" charset="0"/>
                <a:cs typeface="Arial" panose="020B0604020202020204" pitchFamily="34" charset="0"/>
              </a:rPr>
              <a:t>жесткие</a:t>
            </a:r>
            <a:r>
              <a:rPr lang="ru-RU" sz="1600" dirty="0">
                <a:latin typeface="Arial" panose="020B0604020202020204" pitchFamily="34" charset="0"/>
                <a:cs typeface="Arial" panose="020B0604020202020204" pitchFamily="34" charset="0"/>
              </a:rPr>
              <a:t>» навыки, заточенные под компанию, отрасль, специфику или что-то еще.</a:t>
            </a:r>
          </a:p>
        </p:txBody>
      </p:sp>
      <p:cxnSp>
        <p:nvCxnSpPr>
          <p:cNvPr id="13" name="Прямая со стрелкой 12"/>
          <p:cNvCxnSpPr/>
          <p:nvPr/>
        </p:nvCxnSpPr>
        <p:spPr>
          <a:xfrm flipH="1">
            <a:off x="3571875" y="799708"/>
            <a:ext cx="1038225" cy="42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791325" y="813117"/>
            <a:ext cx="876300" cy="51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8290302" y="6595995"/>
            <a:ext cx="6096000" cy="200055"/>
          </a:xfrm>
          <a:prstGeom prst="rect">
            <a:avLst/>
          </a:prstGeom>
        </p:spPr>
        <p:txBody>
          <a:bodyPr>
            <a:spAutoFit/>
          </a:bodyPr>
          <a:lstStyle/>
          <a:p>
            <a:r>
              <a:rPr lang="ru-RU" sz="700" dirty="0"/>
              <a:t>https://www.litres.ru/sergey-sikirin/pro-trening-dlya-trenerov/chitat-onlayn/page-2/</a:t>
            </a:r>
          </a:p>
        </p:txBody>
      </p:sp>
    </p:spTree>
    <p:extLst>
      <p:ext uri="{BB962C8B-B14F-4D97-AF65-F5344CB8AC3E}">
        <p14:creationId xmlns:p14="http://schemas.microsoft.com/office/powerpoint/2010/main" val="395452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kk-KZ" altLang="ru-RU" sz="2000" dirty="0">
                <a:solidFill>
                  <a:srgbClr val="FF0000"/>
                </a:solidFill>
                <a:latin typeface="Arial" panose="020B0604020202020204" pitchFamily="34" charset="0"/>
                <a:cs typeface="Arial" panose="020B0604020202020204" pitchFamily="34" charset="0"/>
              </a:rPr>
              <a:t>Профессор  Эдвар де Боно </a:t>
            </a:r>
            <a:br>
              <a:rPr lang="kk-KZ" altLang="ru-RU" sz="2000" dirty="0">
                <a:solidFill>
                  <a:srgbClr val="FF0000"/>
                </a:solidFill>
                <a:latin typeface="Arial" panose="020B0604020202020204" pitchFamily="34" charset="0"/>
                <a:cs typeface="Arial" panose="020B0604020202020204" pitchFamily="34" charset="0"/>
              </a:rPr>
            </a:br>
            <a:r>
              <a:rPr lang="kk-KZ" altLang="ru-RU" sz="2000" dirty="0">
                <a:solidFill>
                  <a:srgbClr val="FF0000"/>
                </a:solidFill>
                <a:latin typeface="Arial" panose="020B0604020202020204" pitchFamily="34" charset="0"/>
                <a:cs typeface="Arial" panose="020B0604020202020204" pitchFamily="34" charset="0"/>
              </a:rPr>
              <a:t>в книге «Учите вашего ребенка мыслить»</a:t>
            </a:r>
            <a:r>
              <a:rPr lang="ru-RU" altLang="ru-RU" dirty="0">
                <a:solidFill>
                  <a:srgbClr val="FF0000"/>
                </a:solidFill>
                <a:latin typeface="Arial" panose="020B0604020202020204" pitchFamily="34" charset="0"/>
                <a:cs typeface="Arial" panose="020B0604020202020204" pitchFamily="34" charset="0"/>
              </a:rPr>
              <a:t> </a:t>
            </a:r>
          </a:p>
        </p:txBody>
      </p:sp>
      <p:sp>
        <p:nvSpPr>
          <p:cNvPr id="9219" name="Rectangle 3"/>
          <p:cNvSpPr>
            <a:spLocks noGrp="1" noChangeArrowheads="1"/>
          </p:cNvSpPr>
          <p:nvPr>
            <p:ph type="body" idx="1"/>
          </p:nvPr>
        </p:nvSpPr>
        <p:spPr>
          <a:xfrm>
            <a:off x="1190625" y="1819276"/>
            <a:ext cx="8753475" cy="4525963"/>
          </a:xfrm>
          <a:solidFill>
            <a:schemeClr val="accent6">
              <a:lumMod val="20000"/>
              <a:lumOff val="80000"/>
            </a:schemeClr>
          </a:solidFill>
        </p:spPr>
        <p:txBody>
          <a:bodyPr/>
          <a:lstStyle/>
          <a:p>
            <a:pPr eaLnBrk="1" hangingPunct="1"/>
            <a:r>
              <a:rPr lang="kk-KZ" altLang="ru-RU" dirty="0"/>
              <a:t>«</a:t>
            </a:r>
            <a:r>
              <a:rPr lang="kk-KZ" altLang="ru-RU" sz="2400" b="1" i="1" dirty="0"/>
              <a:t>Мудрость зависит от восприятия, и 85% типичных мыслительных операций основано на восприятии.</a:t>
            </a:r>
            <a:r>
              <a:rPr lang="ru-RU" altLang="ru-RU" sz="2400" dirty="0"/>
              <a:t> </a:t>
            </a:r>
          </a:p>
          <a:p>
            <a:pPr eaLnBrk="1" hangingPunct="1"/>
            <a:r>
              <a:rPr lang="kk-KZ" altLang="ru-RU" sz="2400" i="1" dirty="0"/>
              <a:t>Многие издержки мышления – это издержки восприятия».</a:t>
            </a:r>
            <a:endParaRPr lang="ru-RU" altLang="ru-RU" sz="2400" i="1" dirty="0"/>
          </a:p>
        </p:txBody>
      </p:sp>
      <p:pic>
        <p:nvPicPr>
          <p:cNvPr id="3" name="Рисунок 2"/>
          <p:cNvPicPr>
            <a:picLocks noChangeAspect="1"/>
          </p:cNvPicPr>
          <p:nvPr/>
        </p:nvPicPr>
        <p:blipFill>
          <a:blip r:embed="rId2"/>
          <a:stretch>
            <a:fillRect/>
          </a:stretch>
        </p:blipFill>
        <p:spPr>
          <a:xfrm>
            <a:off x="10515537" y="186605"/>
            <a:ext cx="1447925" cy="19508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425" y="3701257"/>
            <a:ext cx="2857500" cy="1895475"/>
          </a:xfrm>
          <a:prstGeom prst="rect">
            <a:avLst/>
          </a:prstGeom>
        </p:spPr>
      </p:pic>
    </p:spTree>
    <p:extLst>
      <p:ext uri="{BB962C8B-B14F-4D97-AF65-F5344CB8AC3E}">
        <p14:creationId xmlns:p14="http://schemas.microsoft.com/office/powerpoint/2010/main" val="2576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19350" y="358777"/>
            <a:ext cx="10515600" cy="1325563"/>
          </a:xfrm>
        </p:spPr>
        <p:txBody>
          <a:bodyPr/>
          <a:lstStyle/>
          <a:p>
            <a:pPr eaLnBrk="1" hangingPunct="1"/>
            <a:r>
              <a:rPr lang="kk-KZ" altLang="ru-RU" sz="1800" dirty="0">
                <a:solidFill>
                  <a:srgbClr val="FF0000"/>
                </a:solidFill>
                <a:latin typeface="Arial" panose="020B0604020202020204" pitchFamily="34" charset="0"/>
                <a:cs typeface="Arial" panose="020B0604020202020204" pitchFamily="34" charset="0"/>
              </a:rPr>
              <a:t>Щвецарский </a:t>
            </a:r>
            <a:r>
              <a:rPr lang="ru-RU" altLang="ru-RU" sz="1800" dirty="0">
                <a:solidFill>
                  <a:srgbClr val="FF0000"/>
                </a:solidFill>
                <a:latin typeface="Arial" panose="020B0604020202020204" pitchFamily="34" charset="0"/>
                <a:cs typeface="Arial" panose="020B0604020202020204" pitchFamily="34" charset="0"/>
              </a:rPr>
              <a:t>психолог </a:t>
            </a:r>
            <a:r>
              <a:rPr lang="ru-RU" altLang="ru-RU" sz="1800" dirty="0" err="1">
                <a:solidFill>
                  <a:srgbClr val="FF0000"/>
                </a:solidFill>
                <a:latin typeface="Arial" panose="020B0604020202020204" pitchFamily="34" charset="0"/>
                <a:cs typeface="Arial" panose="020B0604020202020204" pitchFamily="34" charset="0"/>
              </a:rPr>
              <a:t>Ж.Пиаже</a:t>
            </a:r>
            <a:r>
              <a:rPr lang="ru-RU" altLang="ru-RU" sz="1800" dirty="0">
                <a:solidFill>
                  <a:srgbClr val="FF0000"/>
                </a:solidFill>
                <a:latin typeface="Arial" panose="020B0604020202020204" pitchFamily="34" charset="0"/>
                <a:cs typeface="Arial" panose="020B0604020202020204" pitchFamily="34" charset="0"/>
              </a:rPr>
              <a:t> (1969) в труде  «Психология интеллекта»</a:t>
            </a:r>
            <a:r>
              <a:rPr lang="ru-RU" altLang="ru-RU" dirty="0">
                <a:solidFill>
                  <a:srgbClr val="FF0000"/>
                </a:solidFill>
                <a:latin typeface="Arial" panose="020B0604020202020204" pitchFamily="34" charset="0"/>
                <a:cs typeface="Arial" panose="020B0604020202020204" pitchFamily="34" charset="0"/>
              </a:rPr>
              <a:t> </a:t>
            </a:r>
          </a:p>
        </p:txBody>
      </p:sp>
      <p:sp>
        <p:nvSpPr>
          <p:cNvPr id="11267" name="Rectangle 3"/>
          <p:cNvSpPr>
            <a:spLocks noGrp="1" noChangeArrowheads="1"/>
          </p:cNvSpPr>
          <p:nvPr>
            <p:ph type="body" idx="1"/>
          </p:nvPr>
        </p:nvSpPr>
        <p:spPr>
          <a:xfrm>
            <a:off x="3076573" y="1884362"/>
            <a:ext cx="8020051" cy="4583113"/>
          </a:xfrm>
          <a:solidFill>
            <a:schemeClr val="accent6">
              <a:lumMod val="20000"/>
              <a:lumOff val="80000"/>
            </a:schemeClr>
          </a:solidFill>
        </p:spPr>
        <p:txBody>
          <a:bodyPr/>
          <a:lstStyle/>
          <a:p>
            <a:pPr eaLnBrk="1" hangingPunct="1"/>
            <a:r>
              <a:rPr lang="ru-RU" altLang="ru-RU" dirty="0"/>
              <a:t>«</a:t>
            </a:r>
            <a:r>
              <a:rPr lang="ru-RU" altLang="ru-RU" b="1" i="1" dirty="0"/>
              <a:t>Смотреть на объект – это уже интеллектуальный акт</a:t>
            </a:r>
            <a:r>
              <a:rPr lang="ru-RU" altLang="ru-RU" dirty="0"/>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49" y="3038474"/>
            <a:ext cx="5200651" cy="3239335"/>
          </a:xfrm>
          <a:prstGeom prst="rect">
            <a:avLst/>
          </a:prstGeom>
        </p:spPr>
      </p:pic>
      <p:pic>
        <p:nvPicPr>
          <p:cNvPr id="4" name="Рисунок 3"/>
          <p:cNvPicPr>
            <a:picLocks noChangeAspect="1"/>
          </p:cNvPicPr>
          <p:nvPr/>
        </p:nvPicPr>
        <p:blipFill>
          <a:blip r:embed="rId3"/>
          <a:stretch>
            <a:fillRect/>
          </a:stretch>
        </p:blipFill>
        <p:spPr>
          <a:xfrm>
            <a:off x="441887" y="455221"/>
            <a:ext cx="1668925" cy="1699407"/>
          </a:xfrm>
          <a:prstGeom prst="rect">
            <a:avLst/>
          </a:prstGeom>
        </p:spPr>
      </p:pic>
    </p:spTree>
    <p:extLst>
      <p:ext uri="{BB962C8B-B14F-4D97-AF65-F5344CB8AC3E}">
        <p14:creationId xmlns:p14="http://schemas.microsoft.com/office/powerpoint/2010/main" val="285001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616366" y="274637"/>
            <a:ext cx="8229600" cy="487363"/>
          </a:xfrm>
        </p:spPr>
        <p:txBody>
          <a:bodyPr/>
          <a:lstStyle/>
          <a:p>
            <a:pPr eaLnBrk="1" hangingPunct="1"/>
            <a:r>
              <a:rPr lang="ru-RU" altLang="ru-RU" sz="2000" b="1" dirty="0">
                <a:solidFill>
                  <a:srgbClr val="C00000"/>
                </a:solidFill>
              </a:rPr>
              <a:t>Специфика восприятия информации в процессе обучения</a:t>
            </a:r>
          </a:p>
        </p:txBody>
      </p:sp>
      <p:sp>
        <p:nvSpPr>
          <p:cNvPr id="4100"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4098" name="Object 4"/>
          <p:cNvGraphicFramePr>
            <a:graphicFrameLocks noChangeAspect="1"/>
          </p:cNvGraphicFramePr>
          <p:nvPr/>
        </p:nvGraphicFramePr>
        <p:xfrm>
          <a:off x="209551" y="762000"/>
          <a:ext cx="11382374" cy="6096000"/>
        </p:xfrm>
        <a:graphic>
          <a:graphicData uri="http://schemas.openxmlformats.org/presentationml/2006/ole">
            <mc:AlternateContent xmlns:mc="http://schemas.openxmlformats.org/markup-compatibility/2006">
              <mc:Choice xmlns:v="urn:schemas-microsoft-com:vml" Requires="v">
                <p:oleObj spid="_x0000_s3075" name="Слайд" r:id="rId3" imgW="4572097" imgH="3429005" progId="PowerPoint.Slide.8">
                  <p:embed/>
                </p:oleObj>
              </mc:Choice>
              <mc:Fallback>
                <p:oleObj name="Слайд" r:id="rId3" imgW="4572097" imgH="3429005" progId="PowerPoint.Slide.8">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1" y="762000"/>
                        <a:ext cx="11382374" cy="6096000"/>
                      </a:xfrm>
                      <a:prstGeom prst="rect">
                        <a:avLst/>
                      </a:prstGeom>
                      <a:noFill/>
                      <a:ln>
                        <a:solidFill>
                          <a:srgbClr val="0070C0"/>
                        </a:solidFill>
                      </a:ln>
                    </p:spPr>
                  </p:pic>
                </p:oleObj>
              </mc:Fallback>
            </mc:AlternateContent>
          </a:graphicData>
        </a:graphic>
      </p:graphicFrame>
      <p:sp>
        <p:nvSpPr>
          <p:cNvPr id="4101" name="Text Box 5"/>
          <p:cNvSpPr txBox="1">
            <a:spLocks noChangeArrowheads="1"/>
          </p:cNvSpPr>
          <p:nvPr/>
        </p:nvSpPr>
        <p:spPr bwMode="auto">
          <a:xfrm>
            <a:off x="1524000" y="1293298"/>
            <a:ext cx="403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1200" i="1" dirty="0"/>
              <a:t>Исследования Е.С. Кузьмина, И.П. Волкова, Ю.Н. Емельянова («Руководитель и коллектив», 1974.) выявили интересные факты, которые отражены на  рисунке. Посмотрите внимательно на рисунок. Как использовать проиллюстрированную информацию педагогу? </a:t>
            </a:r>
          </a:p>
          <a:p>
            <a:pPr eaLnBrk="1" hangingPunct="1">
              <a:spcBef>
                <a:spcPct val="50000"/>
              </a:spcBef>
            </a:pPr>
            <a:r>
              <a:rPr lang="ru-RU" altLang="ru-RU" sz="1200" i="1" dirty="0"/>
              <a:t>Предложите Ваших 5 правил.</a:t>
            </a:r>
          </a:p>
        </p:txBody>
      </p:sp>
      <p:pic>
        <p:nvPicPr>
          <p:cNvPr id="4102" name="Picture 7" descr="Школа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32543"/>
            <a:ext cx="9906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4665" y="4772025"/>
            <a:ext cx="1652885" cy="1029534"/>
          </a:xfrm>
          <a:prstGeom prst="rect">
            <a:avLst/>
          </a:prstGeom>
        </p:spPr>
      </p:pic>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7998" y="5801559"/>
            <a:ext cx="1190907" cy="918210"/>
          </a:xfrm>
          <a:prstGeom prst="rect">
            <a:avLst/>
          </a:prstGeom>
        </p:spPr>
      </p:pic>
    </p:spTree>
    <p:extLst>
      <p:ext uri="{BB962C8B-B14F-4D97-AF65-F5344CB8AC3E}">
        <p14:creationId xmlns:p14="http://schemas.microsoft.com/office/powerpoint/2010/main" val="119801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Средства обучения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047043"/>
            <a:ext cx="3298920" cy="1855642"/>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b="11045"/>
          <a:stretch/>
        </p:blipFill>
        <p:spPr>
          <a:xfrm>
            <a:off x="3687694" y="3424736"/>
            <a:ext cx="3845062" cy="223224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431" y="4540860"/>
            <a:ext cx="3241553" cy="2431165"/>
          </a:xfrm>
          <a:prstGeom prst="rect">
            <a:avLst/>
          </a:prstGeom>
        </p:spPr>
      </p:pic>
      <p:sp>
        <p:nvSpPr>
          <p:cNvPr id="3" name="Прямоугольник 2"/>
          <p:cNvSpPr/>
          <p:nvPr/>
        </p:nvSpPr>
        <p:spPr>
          <a:xfrm>
            <a:off x="5153025" y="1482814"/>
            <a:ext cx="6096000" cy="757130"/>
          </a:xfrm>
          <a:prstGeom prst="rect">
            <a:avLst/>
          </a:prstGeom>
          <a:ln>
            <a:solidFill>
              <a:schemeClr val="tx1"/>
            </a:solidFill>
            <a:prstDash val="dash"/>
          </a:ln>
        </p:spPr>
        <p:txBody>
          <a:bodyPr>
            <a:spAutoFit/>
          </a:bodyPr>
          <a:lstStyle/>
          <a:p>
            <a:pPr algn="just">
              <a:lnSpc>
                <a:spcPct val="80000"/>
              </a:lnSpc>
            </a:pPr>
            <a:r>
              <a:rPr lang="ru-RU" altLang="ru-RU" dirty="0"/>
              <a:t>- это идеальный, либо материальный объект, который используется для усвоения знаний, формирования опыта, познавательной и практической деятельности.</a:t>
            </a:r>
          </a:p>
        </p:txBody>
      </p:sp>
    </p:spTree>
    <p:extLst>
      <p:ext uri="{BB962C8B-B14F-4D97-AF65-F5344CB8AC3E}">
        <p14:creationId xmlns:p14="http://schemas.microsoft.com/office/powerpoint/2010/main" val="305597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rgbClr val="FFFF00"/>
          </a:solidFill>
        </p:spPr>
        <p:txBody>
          <a:bodyPr/>
          <a:lstStyle/>
          <a:p>
            <a:r>
              <a:rPr lang="ru-RU" dirty="0"/>
              <a:t>Классификация средств обучения</a:t>
            </a:r>
          </a:p>
        </p:txBody>
      </p:sp>
    </p:spTree>
    <p:extLst>
      <p:ext uri="{BB962C8B-B14F-4D97-AF65-F5344CB8AC3E}">
        <p14:creationId xmlns:p14="http://schemas.microsoft.com/office/powerpoint/2010/main" val="66996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981200" y="76201"/>
            <a:ext cx="8229600" cy="639763"/>
          </a:xfrm>
        </p:spPr>
        <p:txBody>
          <a:bodyPr/>
          <a:lstStyle/>
          <a:p>
            <a:pPr eaLnBrk="1" hangingPunct="1"/>
            <a:r>
              <a:rPr lang="ru-RU" altLang="ru-RU" sz="2400" b="1" dirty="0">
                <a:solidFill>
                  <a:srgbClr val="990000"/>
                </a:solidFill>
              </a:rPr>
              <a:t>Классификация средств обучения</a:t>
            </a:r>
          </a:p>
        </p:txBody>
      </p:sp>
      <p:sp>
        <p:nvSpPr>
          <p:cNvPr id="1028" name="Rectangle 5"/>
          <p:cNvSpPr>
            <a:spLocks noChangeArrowheads="1"/>
          </p:cNvSpPr>
          <p:nvPr/>
        </p:nvSpPr>
        <p:spPr bwMode="auto">
          <a:xfrm>
            <a:off x="1524001" y="12012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1026" name="Object 4"/>
          <p:cNvGraphicFramePr>
            <a:graphicFrameLocks noChangeAspect="1"/>
          </p:cNvGraphicFramePr>
          <p:nvPr/>
        </p:nvGraphicFramePr>
        <p:xfrm>
          <a:off x="3048000" y="630239"/>
          <a:ext cx="9144000" cy="6400800"/>
        </p:xfrm>
        <a:graphic>
          <a:graphicData uri="http://schemas.openxmlformats.org/presentationml/2006/ole">
            <mc:AlternateContent xmlns:mc="http://schemas.openxmlformats.org/markup-compatibility/2006">
              <mc:Choice xmlns:v="urn:schemas-microsoft-com:vml" Requires="v">
                <p:oleObj spid="_x0000_s4099" name="Слайд" r:id="rId3" imgW="4572097" imgH="3429005" progId="PowerPoint.Slide.8">
                  <p:embed/>
                </p:oleObj>
              </mc:Choice>
              <mc:Fallback>
                <p:oleObj name="Слайд" r:id="rId3" imgW="4572097" imgH="3429005" progId="PowerPoint.Slide.8">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30239"/>
                        <a:ext cx="91440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1" y="1049338"/>
            <a:ext cx="2758493" cy="2055812"/>
          </a:xfrm>
          <a:prstGeom prst="rect">
            <a:avLst/>
          </a:prstGeom>
        </p:spPr>
      </p:pic>
    </p:spTree>
    <p:extLst>
      <p:ext uri="{BB962C8B-B14F-4D97-AF65-F5344CB8AC3E}">
        <p14:creationId xmlns:p14="http://schemas.microsoft.com/office/powerpoint/2010/main" val="152914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981200" y="274638"/>
            <a:ext cx="8229600" cy="106362"/>
          </a:xfrm>
        </p:spPr>
        <p:txBody>
          <a:bodyPr>
            <a:normAutofit fontScale="90000"/>
          </a:bodyPr>
          <a:lstStyle/>
          <a:p>
            <a:pPr eaLnBrk="1" hangingPunct="1"/>
            <a:r>
              <a:rPr lang="ru-RU" altLang="ru-RU" sz="2000">
                <a:solidFill>
                  <a:schemeClr val="accent2"/>
                </a:solidFill>
              </a:rPr>
              <a:t>Классификация средств обучения</a:t>
            </a:r>
            <a:r>
              <a:rPr lang="ru-RU" altLang="ru-RU" sz="2400"/>
              <a:t> (Коджаспирова Г.М.)</a:t>
            </a:r>
          </a:p>
        </p:txBody>
      </p:sp>
      <p:sp>
        <p:nvSpPr>
          <p:cNvPr id="2052" name="Rectangle 8"/>
          <p:cNvSpPr>
            <a:spLocks noChangeArrowheads="1"/>
          </p:cNvSpPr>
          <p:nvPr/>
        </p:nvSpPr>
        <p:spPr bwMode="auto">
          <a:xfrm>
            <a:off x="1524001" y="-84665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2050" name="Object 7"/>
          <p:cNvGraphicFramePr>
            <a:graphicFrameLocks noChangeAspect="1"/>
          </p:cNvGraphicFramePr>
          <p:nvPr/>
        </p:nvGraphicFramePr>
        <p:xfrm>
          <a:off x="3216191" y="954023"/>
          <a:ext cx="8975809" cy="5646801"/>
        </p:xfrm>
        <a:graphic>
          <a:graphicData uri="http://schemas.openxmlformats.org/presentationml/2006/ole">
            <mc:AlternateContent xmlns:mc="http://schemas.openxmlformats.org/markup-compatibility/2006">
              <mc:Choice xmlns:v="urn:schemas-microsoft-com:vml" Requires="v">
                <p:oleObj spid="_x0000_s5123" name="Слайд" r:id="rId3" imgW="4572097" imgH="3429005" progId="PowerPoint.Slide.8">
                  <p:embed/>
                </p:oleObj>
              </mc:Choice>
              <mc:Fallback>
                <p:oleObj name="Слайд" r:id="rId3" imgW="4572097" imgH="3429005" progId="PowerPoint.Slide.8">
                  <p:embed/>
                  <p:pic>
                    <p:nvPicPr>
                      <p:cNvPr id="205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91" y="954023"/>
                        <a:ext cx="8975809" cy="5646801"/>
                      </a:xfrm>
                      <a:prstGeom prst="rect">
                        <a:avLst/>
                      </a:prstGeom>
                      <a:noFill/>
                    </p:spPr>
                  </p:pic>
                </p:oleObj>
              </mc:Fallback>
            </mc:AlternateContent>
          </a:graphicData>
        </a:graphic>
      </p:graphicFrame>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28" y="1560575"/>
            <a:ext cx="2868221" cy="3116199"/>
          </a:xfrm>
          <a:prstGeom prst="rect">
            <a:avLst/>
          </a:prstGeom>
        </p:spPr>
      </p:pic>
    </p:spTree>
    <p:extLst>
      <p:ext uri="{BB962C8B-B14F-4D97-AF65-F5344CB8AC3E}">
        <p14:creationId xmlns:p14="http://schemas.microsoft.com/office/powerpoint/2010/main" val="91143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1524001" y="-9657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3074" name="Object 4"/>
          <p:cNvGraphicFramePr>
            <a:graphicFrameLocks noChangeAspect="1"/>
          </p:cNvGraphicFramePr>
          <p:nvPr/>
        </p:nvGraphicFramePr>
        <p:xfrm>
          <a:off x="381000" y="1751"/>
          <a:ext cx="11430000" cy="6858000"/>
        </p:xfrm>
        <a:graphic>
          <a:graphicData uri="http://schemas.openxmlformats.org/presentationml/2006/ole">
            <mc:AlternateContent xmlns:mc="http://schemas.openxmlformats.org/markup-compatibility/2006">
              <mc:Choice xmlns:v="urn:schemas-microsoft-com:vml" Requires="v">
                <p:oleObj spid="_x0000_s6147" name="Слайд" r:id="rId3" imgW="4572097" imgH="3429005" progId="PowerPoint.Slide.8">
                  <p:embed/>
                </p:oleObj>
              </mc:Choice>
              <mc:Fallback>
                <p:oleObj name="Слайд" r:id="rId3" imgW="4572097" imgH="3429005" progId="PowerPoint.Slide.8">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1"/>
                        <a:ext cx="11430000" cy="6858000"/>
                      </a:xfrm>
                      <a:prstGeom prst="rect">
                        <a:avLst/>
                      </a:prstGeom>
                      <a:noFill/>
                    </p:spPr>
                  </p:pic>
                </p:oleObj>
              </mc:Fallback>
            </mc:AlternateContent>
          </a:graphicData>
        </a:graphic>
      </p:graphicFrame>
      <p:pic>
        <p:nvPicPr>
          <p:cNvPr id="4" name="Picture 4" descr="Рисунок1мультимедийная дос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32" y="268289"/>
            <a:ext cx="1237669" cy="11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7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926" y="871537"/>
            <a:ext cx="6253060" cy="4933949"/>
          </a:xfrm>
          <a:prstGeom prst="rect">
            <a:avLst/>
          </a:prstGeom>
          <a:ln>
            <a:solidFill>
              <a:schemeClr val="accent1"/>
            </a:solidFill>
          </a:ln>
        </p:spPr>
      </p:pic>
      <p:sp>
        <p:nvSpPr>
          <p:cNvPr id="7" name="Прямоугольник 6"/>
          <p:cNvSpPr/>
          <p:nvPr/>
        </p:nvSpPr>
        <p:spPr>
          <a:xfrm>
            <a:off x="6934200" y="6567785"/>
            <a:ext cx="6096000" cy="184666"/>
          </a:xfrm>
          <a:prstGeom prst="rect">
            <a:avLst/>
          </a:prstGeom>
        </p:spPr>
        <p:txBody>
          <a:bodyPr>
            <a:spAutoFit/>
          </a:bodyPr>
          <a:lstStyle/>
          <a:p>
            <a:r>
              <a:rPr lang="ru-RU" sz="600" dirty="0"/>
              <a:t>https://ped-kopilka.ru/blogs/olga-mihailovna-zavalishina/tehnicheskie-sredstva-obuchenija-ih-klasifikacija-i-rol-v-obrazovatelnom-procese.html</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300161"/>
            <a:ext cx="4489450" cy="4352925"/>
          </a:xfrm>
          <a:prstGeom prst="rect">
            <a:avLst/>
          </a:prstGeom>
        </p:spPr>
      </p:pic>
    </p:spTree>
    <p:extLst>
      <p:ext uri="{BB962C8B-B14F-4D97-AF65-F5344CB8AC3E}">
        <p14:creationId xmlns:p14="http://schemas.microsoft.com/office/powerpoint/2010/main" val="285857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4DBC52-34AE-4B42-A6E3-577243877C43}"/>
              </a:ext>
            </a:extLst>
          </p:cNvPr>
          <p:cNvSpPr>
            <a:spLocks noGrp="1"/>
          </p:cNvSpPr>
          <p:nvPr>
            <p:ph idx="1"/>
          </p:nvPr>
        </p:nvSpPr>
        <p:spPr>
          <a:xfrm>
            <a:off x="1237956" y="450166"/>
            <a:ext cx="10954043" cy="6246056"/>
          </a:xfrm>
        </p:spPr>
        <p:txBody>
          <a:bodyPr/>
          <a:lstStyle/>
          <a:p>
            <a:pPr marR="359410" indent="457200" algn="just">
              <a:spcAft>
                <a:spcPts val="0"/>
              </a:spcAft>
            </a:pPr>
            <a:r>
              <a:rPr lang="ru-RU" dirty="0">
                <a:effectLst/>
                <a:latin typeface="Times New Roman" panose="02020603050405020304" pitchFamily="18" charset="0"/>
                <a:ea typeface="Times New Roman" panose="02020603050405020304" pitchFamily="18" charset="0"/>
              </a:rPr>
              <a:t>И любой преподаватель, передающий социальный и профессиональный опыт будущим специалистам, задумываются всякий раз, когда начинает планировать учебный процесс, "КАК СПРОЕКТИРОВАТЬ ЗАНЯТИЕ СЕГОДНЯ?" "КАК ДОБИТЬСЯ ТОГО, ЧТОБЫ ПРОЦЕСС ОБУЧЕНИЯ БЫЛ НАИБОЛЕЕ ЭФФЕКТИВНЫМ?", "КАК СДЕЛАТЬ ПРОЦЕСС ОБУЧЕНИЯ ТАКИМ, ЧТОБЫ БУДУЩИЙ СПЕЦИАЛИСТ СООТВЕСТВОВАЛ РЕАЛИЯМ ВРЕМЕНИ?" </a:t>
            </a:r>
            <a:endParaRPr lang="ru-KZ" dirty="0">
              <a:effectLst/>
              <a:latin typeface="Times New Roman" panose="02020603050405020304" pitchFamily="18" charset="0"/>
              <a:ea typeface="Times New Roman" panose="02020603050405020304" pitchFamily="18" charset="0"/>
            </a:endParaRPr>
          </a:p>
          <a:p>
            <a:pPr marR="359410" indent="450215" algn="just">
              <a:spcAft>
                <a:spcPts val="0"/>
              </a:spcAft>
            </a:pPr>
            <a:r>
              <a:rPr lang="ru-RU" dirty="0">
                <a:effectLst/>
                <a:latin typeface="Times New Roman" panose="02020603050405020304" pitchFamily="18" charset="0"/>
                <a:ea typeface="Times New Roman" panose="02020603050405020304" pitchFamily="18" charset="0"/>
              </a:rPr>
              <a:t>На эти вопросы преподаватель должен отвечать ежедневно, и эти вопросы, в сущности, сводятся к общему -  </a:t>
            </a:r>
            <a:r>
              <a:rPr lang="ru-RU" b="1" dirty="0">
                <a:effectLst/>
                <a:latin typeface="Times New Roman" panose="02020603050405020304" pitchFamily="18" charset="0"/>
                <a:ea typeface="Times New Roman" panose="02020603050405020304" pitchFamily="18" charset="0"/>
              </a:rPr>
              <a:t>как учить</a:t>
            </a:r>
            <a:r>
              <a:rPr lang="ru-RU" dirty="0">
                <a:effectLst/>
                <a:latin typeface="Times New Roman" panose="02020603050405020304" pitchFamily="18" charset="0"/>
                <a:ea typeface="Times New Roman" panose="02020603050405020304" pitchFamily="18" charset="0"/>
              </a:rPr>
              <a:t>?</a:t>
            </a:r>
            <a:endParaRPr lang="ru-KZ" dirty="0">
              <a:effectLst/>
              <a:latin typeface="Times New Roman" panose="02020603050405020304" pitchFamily="18" charset="0"/>
              <a:ea typeface="Times New Roman" panose="02020603050405020304" pitchFamily="18" charset="0"/>
            </a:endParaRPr>
          </a:p>
          <a:p>
            <a:pPr marR="359410" indent="457200" algn="just"/>
            <a:r>
              <a:rPr lang="ru-RU" dirty="0">
                <a:effectLst/>
                <a:latin typeface="Times New Roman" panose="02020603050405020304" pitchFamily="18" charset="0"/>
                <a:ea typeface="Times New Roman" panose="02020603050405020304" pitchFamily="18" charset="0"/>
              </a:rPr>
              <a:t>Одной из существенных и значимых категорий дидактики, отвечающей на данный вопрос, являются </a:t>
            </a:r>
            <a:r>
              <a:rPr lang="ru-RU" b="1" dirty="0">
                <a:effectLst/>
                <a:latin typeface="Times New Roman" panose="02020603050405020304" pitchFamily="18" charset="0"/>
                <a:ea typeface="Times New Roman" panose="02020603050405020304" pitchFamily="18" charset="0"/>
              </a:rPr>
              <a:t>методы обучения</a:t>
            </a:r>
            <a:r>
              <a:rPr lang="ru-RU" dirty="0">
                <a:effectLst/>
                <a:latin typeface="Times New Roman" panose="02020603050405020304" pitchFamily="18" charset="0"/>
                <a:ea typeface="Times New Roman" panose="02020603050405020304" pitchFamily="18" charset="0"/>
              </a:rPr>
              <a:t> (МО), а лучшим </a:t>
            </a:r>
            <a:r>
              <a:rPr lang="ru-RU" b="1" dirty="0">
                <a:effectLst/>
                <a:latin typeface="Times New Roman" panose="02020603050405020304" pitchFamily="18" charset="0"/>
                <a:ea typeface="Times New Roman" panose="02020603050405020304" pitchFamily="18" charset="0"/>
              </a:rPr>
              <a:t>помощником - АКТИВНЫЕ МЕТОДЫ ОБУЧЕНИЯ (АМО)</a:t>
            </a:r>
            <a:r>
              <a:rPr lang="ru-RU" dirty="0">
                <a:effectLst/>
                <a:latin typeface="Times New Roman" panose="02020603050405020304" pitchFamily="18" charset="0"/>
                <a:ea typeface="Times New Roman" panose="02020603050405020304" pitchFamily="18" charset="0"/>
              </a:rPr>
              <a:t>.  </a:t>
            </a:r>
          </a:p>
          <a:p>
            <a:pPr marR="359410" indent="0" algn="just">
              <a:buNone/>
            </a:pPr>
            <a:endParaRPr lang="ru-KZ" dirty="0">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287641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66949" y="118269"/>
            <a:ext cx="7362825" cy="643731"/>
          </a:xfrm>
        </p:spPr>
        <p:txBody>
          <a:bodyPr>
            <a:noAutofit/>
          </a:bodyPr>
          <a:lstStyle/>
          <a:p>
            <a:pPr eaLnBrk="1" hangingPunct="1"/>
            <a:r>
              <a:rPr lang="ru-RU" altLang="ru-RU" sz="2400" b="1" dirty="0">
                <a:solidFill>
                  <a:srgbClr val="FF0000"/>
                </a:solidFill>
                <a:latin typeface="Arial" panose="020B0604020202020204" pitchFamily="34" charset="0"/>
                <a:cs typeface="Arial" panose="020B0604020202020204" pitchFamily="34" charset="0"/>
              </a:rPr>
              <a:t>Требования к дидактическим средствам</a:t>
            </a:r>
            <a:r>
              <a:rPr lang="ru-RU" altLang="ru-RU" dirty="0">
                <a:solidFill>
                  <a:srgbClr val="FF0000"/>
                </a:solidFill>
                <a:latin typeface="Arial" panose="020B0604020202020204" pitchFamily="34" charset="0"/>
                <a:cs typeface="Arial" panose="020B0604020202020204" pitchFamily="34" charset="0"/>
              </a:rPr>
              <a:t> </a:t>
            </a:r>
          </a:p>
        </p:txBody>
      </p:sp>
      <p:sp>
        <p:nvSpPr>
          <p:cNvPr id="12291" name="Rectangle 3"/>
          <p:cNvSpPr>
            <a:spLocks noGrp="1" noChangeArrowheads="1"/>
          </p:cNvSpPr>
          <p:nvPr>
            <p:ph type="body" idx="1"/>
          </p:nvPr>
        </p:nvSpPr>
        <p:spPr>
          <a:xfrm>
            <a:off x="1657350" y="942975"/>
            <a:ext cx="9791700" cy="5610225"/>
          </a:xfrm>
          <a:solidFill>
            <a:schemeClr val="accent6">
              <a:lumMod val="20000"/>
              <a:lumOff val="80000"/>
            </a:schemeClr>
          </a:solidFill>
          <a:ln>
            <a:solidFill>
              <a:srgbClr val="0070C0"/>
            </a:solidFill>
          </a:ln>
        </p:spPr>
        <p:txBody>
          <a:bodyPr>
            <a:normAutofit/>
          </a:bodyPr>
          <a:lstStyle/>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Информация, передаваемая с помощью средств обучения, должна быть </a:t>
            </a:r>
            <a:r>
              <a:rPr lang="ru-RU" altLang="ru-RU" sz="2000" i="1" dirty="0">
                <a:solidFill>
                  <a:schemeClr val="accent2"/>
                </a:solidFill>
                <a:latin typeface="Arial" panose="020B0604020202020204" pitchFamily="34" charset="0"/>
                <a:cs typeface="Arial" panose="020B0604020202020204" pitchFamily="34" charset="0"/>
              </a:rPr>
              <a:t>научно достоверной</a:t>
            </a:r>
            <a:r>
              <a:rPr lang="ru-RU" altLang="ru-RU" sz="2000" dirty="0">
                <a:latin typeface="Arial" panose="020B0604020202020204" pitchFamily="34" charset="0"/>
                <a:cs typeface="Arial" panose="020B0604020202020204" pitchFamily="34" charset="0"/>
              </a:rPr>
              <a:t>, соответствовать современному состоянию изучаемой науки.</a:t>
            </a:r>
          </a:p>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Содержание, объем и глубина заложенной в средства обучения информации должны </a:t>
            </a:r>
            <a:r>
              <a:rPr lang="ru-RU" altLang="ru-RU" sz="2000" i="1" dirty="0">
                <a:solidFill>
                  <a:schemeClr val="accent2"/>
                </a:solidFill>
                <a:latin typeface="Arial" panose="020B0604020202020204" pitchFamily="34" charset="0"/>
                <a:cs typeface="Arial" panose="020B0604020202020204" pitchFamily="34" charset="0"/>
              </a:rPr>
              <a:t>соответствовать содержанию</a:t>
            </a:r>
            <a:r>
              <a:rPr lang="ru-RU" altLang="ru-RU" sz="2000" dirty="0">
                <a:latin typeface="Arial" panose="020B0604020202020204" pitchFamily="34" charset="0"/>
                <a:cs typeface="Arial" panose="020B0604020202020204" pitchFamily="34" charset="0"/>
              </a:rPr>
              <a:t> программы и учебника.</a:t>
            </a:r>
          </a:p>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Средства обучения должны </a:t>
            </a:r>
            <a:r>
              <a:rPr lang="ru-RU" altLang="ru-RU" sz="2000" dirty="0">
                <a:solidFill>
                  <a:schemeClr val="accent2"/>
                </a:solidFill>
                <a:latin typeface="Arial" panose="020B0604020202020204" pitchFamily="34" charset="0"/>
                <a:cs typeface="Arial" panose="020B0604020202020204" pitchFamily="34" charset="0"/>
              </a:rPr>
              <a:t>соответствовать </a:t>
            </a:r>
            <a:r>
              <a:rPr lang="ru-RU" altLang="ru-RU" sz="2000" i="1" dirty="0">
                <a:solidFill>
                  <a:schemeClr val="accent2"/>
                </a:solidFill>
                <a:latin typeface="Arial" panose="020B0604020202020204" pitchFamily="34" charset="0"/>
                <a:cs typeface="Arial" panose="020B0604020202020204" pitchFamily="34" charset="0"/>
              </a:rPr>
              <a:t>возрастным особенностям и уровню</a:t>
            </a:r>
            <a:r>
              <a:rPr lang="ru-RU" altLang="ru-RU" sz="2000" dirty="0">
                <a:solidFill>
                  <a:schemeClr val="accent2"/>
                </a:solidFill>
                <a:latin typeface="Arial" panose="020B0604020202020204" pitchFamily="34" charset="0"/>
                <a:cs typeface="Arial" panose="020B0604020202020204" pitchFamily="34" charset="0"/>
              </a:rPr>
              <a:t> подготовки</a:t>
            </a:r>
            <a:r>
              <a:rPr lang="ru-RU" altLang="ru-RU" sz="2000" dirty="0">
                <a:latin typeface="Arial" panose="020B0604020202020204" pitchFamily="34" charset="0"/>
                <a:cs typeface="Arial" panose="020B0604020202020204" pitchFamily="34" charset="0"/>
              </a:rPr>
              <a:t> обучающихся, т.е. должны быть доступно для обучающегося конкретного возраста, соответствовать достигнутому уровню знаний, умений и навыков, сформированных у обучающегося к моменту использования средств обучения.</a:t>
            </a:r>
          </a:p>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Средства обучения должны быть наглядными, </a:t>
            </a:r>
            <a:r>
              <a:rPr lang="ru-RU" altLang="ru-RU" sz="2000" i="1" dirty="0">
                <a:latin typeface="Arial" panose="020B0604020202020204" pitchFamily="34" charset="0"/>
                <a:cs typeface="Arial" panose="020B0604020202020204" pitchFamily="34" charset="0"/>
              </a:rPr>
              <a:t>активизировать </a:t>
            </a:r>
            <a:r>
              <a:rPr lang="ru-RU" altLang="ru-RU" sz="2000" dirty="0">
                <a:latin typeface="Arial" panose="020B0604020202020204" pitchFamily="34" charset="0"/>
                <a:cs typeface="Arial" panose="020B0604020202020204" pitchFamily="34" charset="0"/>
              </a:rPr>
              <a:t>внимание обучающихся, </a:t>
            </a:r>
            <a:r>
              <a:rPr lang="ru-RU" altLang="ru-RU" sz="2000" i="1" dirty="0">
                <a:solidFill>
                  <a:schemeClr val="accent2"/>
                </a:solidFill>
                <a:latin typeface="Arial" panose="020B0604020202020204" pitchFamily="34" charset="0"/>
                <a:cs typeface="Arial" panose="020B0604020202020204" pitchFamily="34" charset="0"/>
              </a:rPr>
              <a:t>вызывать интерес</a:t>
            </a:r>
            <a:r>
              <a:rPr lang="ru-RU" altLang="ru-RU" sz="2000" dirty="0">
                <a:latin typeface="Arial" panose="020B0604020202020204" pitchFamily="34" charset="0"/>
                <a:cs typeface="Arial" panose="020B0604020202020204" pitchFamily="34" charset="0"/>
              </a:rPr>
              <a:t> и сосредоточение на объекте, явлении, результате.</a:t>
            </a:r>
          </a:p>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Средства обучения должны быть </a:t>
            </a:r>
            <a:r>
              <a:rPr lang="ru-RU" altLang="ru-RU" sz="2000" i="1" dirty="0">
                <a:solidFill>
                  <a:schemeClr val="accent2"/>
                </a:solidFill>
                <a:latin typeface="Arial" panose="020B0604020202020204" pitchFamily="34" charset="0"/>
                <a:cs typeface="Arial" panose="020B0604020202020204" pitchFamily="34" charset="0"/>
              </a:rPr>
              <a:t>пригодны к применению</a:t>
            </a:r>
            <a:r>
              <a:rPr lang="ru-RU" altLang="ru-RU" sz="2000" i="1" dirty="0">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современных методов и организационных форм обучения.</a:t>
            </a:r>
          </a:p>
          <a:p>
            <a:pPr marL="0" indent="290513" algn="just">
              <a:lnSpc>
                <a:spcPct val="80000"/>
              </a:lnSpc>
              <a:buFontTx/>
              <a:buAutoNum type="arabicPeriod"/>
            </a:pPr>
            <a:r>
              <a:rPr lang="ru-RU" altLang="ru-RU" sz="2000" dirty="0">
                <a:latin typeface="Arial" panose="020B0604020202020204" pitchFamily="34" charset="0"/>
                <a:cs typeface="Arial" panose="020B0604020202020204" pitchFamily="34" charset="0"/>
              </a:rPr>
              <a:t>Средства обучения  должны быть </a:t>
            </a:r>
            <a:r>
              <a:rPr lang="ru-RU" altLang="ru-RU" sz="2000" i="1" dirty="0">
                <a:solidFill>
                  <a:schemeClr val="accent2"/>
                </a:solidFill>
                <a:latin typeface="Arial" panose="020B0604020202020204" pitchFamily="34" charset="0"/>
                <a:cs typeface="Arial" panose="020B0604020202020204" pitchFamily="34" charset="0"/>
              </a:rPr>
              <a:t>приспособлены к комплексному</a:t>
            </a:r>
            <a:r>
              <a:rPr lang="ru-RU" altLang="ru-RU" sz="2000" dirty="0">
                <a:latin typeface="Arial" panose="020B0604020202020204" pitchFamily="34" charset="0"/>
                <a:cs typeface="Arial" panose="020B0604020202020204" pitchFamily="34" charset="0"/>
              </a:rPr>
              <a:t> использованию, т.е. органично сочетаться с другими средствами обучения, применяемыми при изучении данного вопроса (темы) программы.</a:t>
            </a: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40134"/>
            <a:ext cx="1352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19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200150" y="504761"/>
            <a:ext cx="7905749" cy="5821363"/>
          </a:xfrm>
          <a:solidFill>
            <a:schemeClr val="accent6">
              <a:lumMod val="20000"/>
              <a:lumOff val="80000"/>
            </a:schemeClr>
          </a:solidFill>
          <a:ln>
            <a:solidFill>
              <a:srgbClr val="0070C0"/>
            </a:solidFill>
          </a:ln>
        </p:spPr>
        <p:txBody>
          <a:bodyPr>
            <a:normAutofit lnSpcReduction="10000"/>
          </a:bodyPr>
          <a:lstStyle/>
          <a:p>
            <a:pPr marL="0" indent="357188" algn="just">
              <a:lnSpc>
                <a:spcPct val="80000"/>
              </a:lnSpc>
              <a:buNone/>
            </a:pPr>
            <a:r>
              <a:rPr lang="ru-RU" altLang="ru-RU" sz="2000" dirty="0">
                <a:latin typeface="Arial" panose="020B0604020202020204" pitchFamily="34" charset="0"/>
                <a:cs typeface="Arial" panose="020B0604020202020204" pitchFamily="34" charset="0"/>
              </a:rPr>
              <a:t>7 Средства обучения  должны </a:t>
            </a:r>
            <a:r>
              <a:rPr lang="ru-RU" altLang="ru-RU" sz="2000" i="1" dirty="0">
                <a:solidFill>
                  <a:schemeClr val="accent2"/>
                </a:solidFill>
                <a:latin typeface="Arial" panose="020B0604020202020204" pitchFamily="34" charset="0"/>
                <a:cs typeface="Arial" panose="020B0604020202020204" pitchFamily="34" charset="0"/>
              </a:rPr>
              <a:t>снабжаться методическим руководством</a:t>
            </a:r>
            <a:r>
              <a:rPr lang="ru-RU" altLang="ru-RU" sz="2000" dirty="0">
                <a:latin typeface="Arial" panose="020B0604020202020204" pitchFamily="34" charset="0"/>
                <a:cs typeface="Arial" panose="020B0604020202020204" pitchFamily="34" charset="0"/>
              </a:rPr>
              <a:t> по их использованию.</a:t>
            </a:r>
          </a:p>
          <a:p>
            <a:pPr marL="0" indent="357188" algn="just">
              <a:lnSpc>
                <a:spcPct val="80000"/>
              </a:lnSpc>
              <a:buNone/>
            </a:pPr>
            <a:r>
              <a:rPr lang="ru-RU" altLang="ru-RU" sz="2000" dirty="0">
                <a:latin typeface="Arial" panose="020B0604020202020204" pitchFamily="34" charset="0"/>
                <a:cs typeface="Arial" panose="020B0604020202020204" pitchFamily="34" charset="0"/>
              </a:rPr>
              <a:t>8 Размеры, форма, яркость, контрастность, цвет и пространственное положение объектов наблюдения в средствах обучения  должны </a:t>
            </a:r>
            <a:r>
              <a:rPr lang="ru-RU" altLang="ru-RU" sz="2000" dirty="0">
                <a:solidFill>
                  <a:schemeClr val="accent2"/>
                </a:solidFill>
                <a:latin typeface="Arial" panose="020B0604020202020204" pitchFamily="34" charset="0"/>
                <a:cs typeface="Arial" panose="020B0604020202020204" pitchFamily="34" charset="0"/>
              </a:rPr>
              <a:t>соответствовать возможностям органов зрения человека.</a:t>
            </a:r>
          </a:p>
          <a:p>
            <a:pPr marL="0" indent="357188" algn="just">
              <a:lnSpc>
                <a:spcPct val="80000"/>
              </a:lnSpc>
              <a:buNone/>
            </a:pPr>
            <a:r>
              <a:rPr lang="ru-RU" altLang="ru-RU" sz="2000" dirty="0">
                <a:latin typeface="Arial" panose="020B0604020202020204" pitchFamily="34" charset="0"/>
                <a:cs typeface="Arial" panose="020B0604020202020204" pitchFamily="34" charset="0"/>
              </a:rPr>
              <a:t>9 Если средства обучения  содержат звуковую информацию, то уровень звукового давления должен </a:t>
            </a:r>
            <a:r>
              <a:rPr lang="ru-RU" altLang="ru-RU" sz="2000" i="1" dirty="0">
                <a:solidFill>
                  <a:schemeClr val="accent2"/>
                </a:solidFill>
                <a:latin typeface="Arial" panose="020B0604020202020204" pitchFamily="34" charset="0"/>
                <a:cs typeface="Arial" panose="020B0604020202020204" pitchFamily="34" charset="0"/>
              </a:rPr>
              <a:t>соответствовать возможностям органов слуха </a:t>
            </a:r>
            <a:r>
              <a:rPr lang="ru-RU" altLang="ru-RU" sz="2000" dirty="0">
                <a:solidFill>
                  <a:schemeClr val="accent2"/>
                </a:solidFill>
                <a:latin typeface="Arial" panose="020B0604020202020204" pitchFamily="34" charset="0"/>
                <a:cs typeface="Arial" panose="020B0604020202020204" pitchFamily="34" charset="0"/>
              </a:rPr>
              <a:t>человека.</a:t>
            </a:r>
            <a:r>
              <a:rPr lang="ru-RU" altLang="ru-RU" sz="2000" dirty="0">
                <a:latin typeface="Arial" panose="020B0604020202020204" pitchFamily="34" charset="0"/>
                <a:cs typeface="Arial" panose="020B0604020202020204" pitchFamily="34" charset="0"/>
              </a:rPr>
              <a:t> При этом важны контраст громкости сигнала и шума, длительность звукового сигнала, темп подачи, понятность речи.</a:t>
            </a:r>
          </a:p>
          <a:p>
            <a:pPr marL="0" indent="357188" algn="just">
              <a:lnSpc>
                <a:spcPct val="80000"/>
              </a:lnSpc>
              <a:buNone/>
            </a:pPr>
            <a:r>
              <a:rPr lang="ru-RU" altLang="ru-RU" sz="2000" dirty="0">
                <a:latin typeface="Arial" panose="020B0604020202020204" pitchFamily="34" charset="0"/>
                <a:cs typeface="Arial" panose="020B0604020202020204" pitchFamily="34" charset="0"/>
              </a:rPr>
              <a:t> 10 Средства обучения  должны </a:t>
            </a:r>
            <a:r>
              <a:rPr lang="ru-RU" altLang="ru-RU" sz="2000" i="1" dirty="0">
                <a:solidFill>
                  <a:schemeClr val="accent2"/>
                </a:solidFill>
                <a:latin typeface="Arial" panose="020B0604020202020204" pitchFamily="34" charset="0"/>
                <a:cs typeface="Arial" panose="020B0604020202020204" pitchFamily="34" charset="0"/>
              </a:rPr>
              <a:t>соответствовать закрепленным и вновь формируемым навыкам</a:t>
            </a:r>
            <a:r>
              <a:rPr lang="ru-RU" altLang="ru-RU" sz="2000" i="1" dirty="0">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обучающихся с учетом легкости и быстроты их формирования.</a:t>
            </a:r>
          </a:p>
          <a:p>
            <a:pPr marL="0" indent="357188" algn="just">
              <a:lnSpc>
                <a:spcPct val="80000"/>
              </a:lnSpc>
              <a:buNone/>
            </a:pPr>
            <a:r>
              <a:rPr lang="ru-RU" altLang="ru-RU" sz="2000" dirty="0">
                <a:latin typeface="Arial" panose="020B0604020202020204" pitchFamily="34" charset="0"/>
                <a:cs typeface="Arial" panose="020B0604020202020204" pitchFamily="34" charset="0"/>
              </a:rPr>
              <a:t>11 Если средства обучения  содержат движущиеся детали или движущуюся информацию, то они должно </a:t>
            </a:r>
            <a:r>
              <a:rPr lang="ru-RU" altLang="ru-RU" sz="2000" dirty="0">
                <a:solidFill>
                  <a:schemeClr val="accent2"/>
                </a:solidFill>
                <a:latin typeface="Arial" panose="020B0604020202020204" pitchFamily="34" charset="0"/>
                <a:cs typeface="Arial" panose="020B0604020202020204" pitchFamily="34" charset="0"/>
              </a:rPr>
              <a:t>соответствовать </a:t>
            </a:r>
            <a:r>
              <a:rPr lang="ru-RU" altLang="ru-RU" sz="2000" i="1" dirty="0">
                <a:solidFill>
                  <a:schemeClr val="accent2"/>
                </a:solidFill>
                <a:latin typeface="Arial" panose="020B0604020202020204" pitchFamily="34" charset="0"/>
                <a:cs typeface="Arial" panose="020B0604020202020204" pitchFamily="34" charset="0"/>
              </a:rPr>
              <a:t>скоростным </a:t>
            </a:r>
            <a:r>
              <a:rPr lang="ru-RU" altLang="ru-RU" sz="2000" dirty="0">
                <a:solidFill>
                  <a:schemeClr val="accent2"/>
                </a:solidFill>
                <a:latin typeface="Arial" panose="020B0604020202020204" pitchFamily="34" charset="0"/>
                <a:cs typeface="Arial" panose="020B0604020202020204" pitchFamily="34" charset="0"/>
              </a:rPr>
              <a:t>возможностям</a:t>
            </a:r>
            <a:r>
              <a:rPr lang="ru-RU" altLang="ru-RU" sz="2000" dirty="0">
                <a:latin typeface="Arial" panose="020B0604020202020204" pitchFamily="34" charset="0"/>
                <a:cs typeface="Arial" panose="020B0604020202020204" pitchFamily="34" charset="0"/>
              </a:rPr>
              <a:t> обучающихся по управлению объектом и по приему информации.</a:t>
            </a:r>
          </a:p>
          <a:p>
            <a:pPr marL="0" indent="357188" algn="just">
              <a:lnSpc>
                <a:spcPct val="80000"/>
              </a:lnSpc>
              <a:buNone/>
            </a:pPr>
            <a:r>
              <a:rPr lang="ru-RU" altLang="ru-RU" sz="2000" dirty="0">
                <a:latin typeface="Arial" panose="020B0604020202020204" pitchFamily="34" charset="0"/>
                <a:cs typeface="Arial" panose="020B0604020202020204" pitchFamily="34" charset="0"/>
              </a:rPr>
              <a:t>12 Переносные средства обучения  должны быть </a:t>
            </a:r>
            <a:r>
              <a:rPr lang="ru-RU" altLang="ru-RU" sz="2000" i="1" dirty="0">
                <a:solidFill>
                  <a:schemeClr val="accent2"/>
                </a:solidFill>
                <a:latin typeface="Arial" panose="020B0604020202020204" pitchFamily="34" charset="0"/>
                <a:cs typeface="Arial" panose="020B0604020202020204" pitchFamily="34" charset="0"/>
              </a:rPr>
              <a:t>устойчивыми </a:t>
            </a:r>
            <a:r>
              <a:rPr lang="ru-RU" altLang="ru-RU" sz="2000" dirty="0">
                <a:latin typeface="Arial" panose="020B0604020202020204" pitchFamily="34" charset="0"/>
                <a:cs typeface="Arial" panose="020B0604020202020204" pitchFamily="34" charset="0"/>
              </a:rPr>
              <a:t>на горизонтальной поверхности стола или пола и не должны опрокидываться при отклонении на угол 25° от нормального положения.</a:t>
            </a:r>
          </a:p>
          <a:p>
            <a:pPr marL="0" indent="357188">
              <a:lnSpc>
                <a:spcPct val="80000"/>
              </a:lnSpc>
              <a:buNone/>
            </a:pPr>
            <a:endParaRPr lang="ru-RU" altLang="ru-RU" sz="12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222" y="4570476"/>
            <a:ext cx="2505456" cy="1755648"/>
          </a:xfrm>
          <a:prstGeom prst="rect">
            <a:avLst/>
          </a:prstGeom>
        </p:spPr>
      </p:pic>
    </p:spTree>
    <p:extLst>
      <p:ext uri="{BB962C8B-B14F-4D97-AF65-F5344CB8AC3E}">
        <p14:creationId xmlns:p14="http://schemas.microsoft.com/office/powerpoint/2010/main" val="331661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864308-3060-4347-A612-1BAF4265498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5FBD646-CFBA-4510-80C6-4A3CE0A9020F}"/>
              </a:ext>
            </a:extLst>
          </p:cNvPr>
          <p:cNvSpPr>
            <a:spLocks noGrp="1"/>
          </p:cNvSpPr>
          <p:nvPr>
            <p:ph idx="1"/>
          </p:nvPr>
        </p:nvSpPr>
        <p:spPr>
          <a:xfrm>
            <a:off x="253218" y="1690688"/>
            <a:ext cx="11100582" cy="4486275"/>
          </a:xfrm>
        </p:spPr>
        <p:txBody>
          <a:bodyPr/>
          <a:lstStyle/>
          <a:p>
            <a:endParaRPr lang="ru-KZ" dirty="0"/>
          </a:p>
        </p:txBody>
      </p:sp>
    </p:spTree>
    <p:extLst>
      <p:ext uri="{BB962C8B-B14F-4D97-AF65-F5344CB8AC3E}">
        <p14:creationId xmlns:p14="http://schemas.microsoft.com/office/powerpoint/2010/main" val="260566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14DF7-2615-4B29-8F6A-095637F42A6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BF51B680-1A2C-49FB-B493-BE27DF866969}"/>
              </a:ext>
            </a:extLst>
          </p:cNvPr>
          <p:cNvSpPr>
            <a:spLocks noGrp="1"/>
          </p:cNvSpPr>
          <p:nvPr>
            <p:ph idx="1"/>
          </p:nvPr>
        </p:nvSpPr>
        <p:spPr/>
        <p:txBody>
          <a:bodyPr/>
          <a:lstStyle/>
          <a:p>
            <a:endParaRPr lang="ru-KZ"/>
          </a:p>
        </p:txBody>
      </p:sp>
    </p:spTree>
    <p:extLst>
      <p:ext uri="{BB962C8B-B14F-4D97-AF65-F5344CB8AC3E}">
        <p14:creationId xmlns:p14="http://schemas.microsoft.com/office/powerpoint/2010/main" val="280060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65125"/>
            <a:ext cx="10515600" cy="739775"/>
          </a:xfrm>
        </p:spPr>
        <p:txBody>
          <a:bodyPr/>
          <a:lstStyle/>
          <a:p>
            <a:pPr algn="l" eaLnBrk="1" hangingPunct="1"/>
            <a:r>
              <a:rPr lang="ru-RU" altLang="ru-RU" sz="2800" dirty="0">
                <a:solidFill>
                  <a:srgbClr val="C00000"/>
                </a:solidFill>
                <a:latin typeface="Arial" panose="020B0604020202020204" pitchFamily="34" charset="0"/>
                <a:cs typeface="Arial" panose="020B0604020202020204" pitchFamily="34" charset="0"/>
              </a:rPr>
              <a:t>К.Д. Ушинский</a:t>
            </a:r>
            <a:r>
              <a:rPr lang="ru-RU" altLang="ru-RU" dirty="0">
                <a:solidFill>
                  <a:srgbClr val="C00000"/>
                </a:solidFill>
                <a:latin typeface="Arial" panose="020B0604020202020204" pitchFamily="34" charset="0"/>
                <a:cs typeface="Arial" panose="020B0604020202020204" pitchFamily="34" charset="0"/>
              </a:rPr>
              <a:t> </a:t>
            </a:r>
          </a:p>
        </p:txBody>
      </p:sp>
      <p:sp>
        <p:nvSpPr>
          <p:cNvPr id="3075" name="Rectangle 3"/>
          <p:cNvSpPr>
            <a:spLocks noGrp="1" noChangeArrowheads="1"/>
          </p:cNvSpPr>
          <p:nvPr>
            <p:ph type="body" idx="1"/>
          </p:nvPr>
        </p:nvSpPr>
        <p:spPr>
          <a:xfrm>
            <a:off x="1319212" y="1624013"/>
            <a:ext cx="6610350" cy="4525963"/>
          </a:xfrm>
          <a:solidFill>
            <a:schemeClr val="accent5">
              <a:lumMod val="20000"/>
              <a:lumOff val="80000"/>
            </a:schemeClr>
          </a:solidFill>
          <a:ln>
            <a:solidFill>
              <a:schemeClr val="accent1"/>
            </a:solidFill>
            <a:miter lim="800000"/>
            <a:headEnd/>
            <a:tailEnd/>
          </a:ln>
        </p:spPr>
        <p:txBody>
          <a:bodyPr/>
          <a:lstStyle/>
          <a:p>
            <a:pPr algn="just" eaLnBrk="1" hangingPunct="1"/>
            <a:r>
              <a:rPr lang="ru-RU" altLang="ru-RU" dirty="0"/>
              <a:t>«…</a:t>
            </a:r>
            <a:r>
              <a:rPr lang="ru-RU" altLang="ru-RU" i="1" dirty="0"/>
              <a:t>внимание есть та дверь, через которую проходит всё, что только входит в душу человека из внешнего мира</a:t>
            </a:r>
            <a:r>
              <a:rPr lang="ru-RU" altLang="ru-RU" dirty="0"/>
              <a:t>». </a:t>
            </a:r>
          </a:p>
        </p:txBody>
      </p:sp>
      <p:pic>
        <p:nvPicPr>
          <p:cNvPr id="3076" name="Picture 9" descr="1031-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7" y="469900"/>
            <a:ext cx="23383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9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txBody>
          <a:bodyPr/>
          <a:lstStyle/>
          <a:p>
            <a:pPr algn="l">
              <a:defRPr/>
            </a:pPr>
            <a:r>
              <a:rPr lang="ru-RU" sz="2400" dirty="0">
                <a:solidFill>
                  <a:schemeClr val="tx2">
                    <a:lumMod val="75000"/>
                  </a:schemeClr>
                </a:solidFill>
                <a:latin typeface="Arial" pitchFamily="34" charset="0"/>
                <a:cs typeface="Arial" pitchFamily="34" charset="0"/>
              </a:rPr>
              <a:t> </a:t>
            </a:r>
            <a:r>
              <a:rPr lang="ru-RU" sz="2400" dirty="0">
                <a:solidFill>
                  <a:srgbClr val="C00000"/>
                </a:solidFill>
                <a:latin typeface="Arial" pitchFamily="34" charset="0"/>
                <a:cs typeface="Arial" pitchFamily="34" charset="0"/>
              </a:rPr>
              <a:t>Сила маленьких акцентов</a:t>
            </a:r>
            <a:r>
              <a:rPr lang="ru-RU" sz="2400" dirty="0">
                <a:solidFill>
                  <a:schemeClr val="tx2">
                    <a:lumMod val="75000"/>
                  </a:schemeClr>
                </a:solidFill>
                <a:latin typeface="Arial" pitchFamily="34" charset="0"/>
                <a:cs typeface="Arial" pitchFamily="34" charset="0"/>
              </a:rPr>
              <a:t>: Педагогические приемы</a:t>
            </a:r>
          </a:p>
        </p:txBody>
      </p:sp>
      <p:pic>
        <p:nvPicPr>
          <p:cNvPr id="45059" name="Содержимое 3" descr="i (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477" y="2126351"/>
            <a:ext cx="3146711" cy="378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1" y="21574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612826576"/>
              </p:ext>
            </p:extLst>
          </p:nvPr>
        </p:nvGraphicFramePr>
        <p:xfrm>
          <a:off x="3857625" y="1757020"/>
          <a:ext cx="7943850" cy="4344084"/>
        </p:xfrm>
        <a:graphic>
          <a:graphicData uri="http://schemas.openxmlformats.org/presentationml/2006/ole">
            <mc:AlternateContent xmlns:mc="http://schemas.openxmlformats.org/markup-compatibility/2006">
              <mc:Choice xmlns:v="urn:schemas-microsoft-com:vml" Requires="v">
                <p:oleObj spid="_x0000_s1074" name="Слайд" r:id="rId4" imgW="4568900" imgH="3425883" progId="PowerPoint.Slide.12">
                  <p:embed/>
                </p:oleObj>
              </mc:Choice>
              <mc:Fallback>
                <p:oleObj name="Слайд" r:id="rId4" imgW="4568900" imgH="3425883" progId="PowerPoint.Slide.12">
                  <p:embed/>
                  <p:pic>
                    <p:nvPicPr>
                      <p:cNvPr id="4"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1757020"/>
                        <a:ext cx="7943850" cy="4344084"/>
                      </a:xfrm>
                      <a:prstGeom prst="rect">
                        <a:avLst/>
                      </a:prstGeom>
                      <a:noFill/>
                      <a:ln>
                        <a:solidFill>
                          <a:schemeClr val="accent1">
                            <a:lumMod val="75000"/>
                          </a:schemeClr>
                        </a:solidFill>
                      </a:ln>
                    </p:spPr>
                  </p:pic>
                </p:oleObj>
              </mc:Fallback>
            </mc:AlternateContent>
          </a:graphicData>
        </a:graphic>
      </p:graphicFrame>
      <p:sp>
        <p:nvSpPr>
          <p:cNvPr id="5" name="Прямоугольник 4"/>
          <p:cNvSpPr/>
          <p:nvPr/>
        </p:nvSpPr>
        <p:spPr>
          <a:xfrm>
            <a:off x="4095750" y="6132164"/>
            <a:ext cx="7705725" cy="369332"/>
          </a:xfrm>
          <a:prstGeom prst="rect">
            <a:avLst/>
          </a:prstGeom>
        </p:spPr>
        <p:txBody>
          <a:bodyPr wrap="square">
            <a:spAutoFit/>
          </a:bodyPr>
          <a:lstStyle/>
          <a:p>
            <a:pPr algn="ctr">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Рис. </a:t>
            </a:r>
            <a:r>
              <a:rPr lang="ru-RU" dirty="0">
                <a:latin typeface="Times New Roman" panose="02020603050405020304" pitchFamily="18" charset="0"/>
                <a:ea typeface="Calibri" panose="020F0502020204030204" pitchFamily="34" charset="0"/>
                <a:cs typeface="Times New Roman" panose="02020603050405020304" pitchFamily="18" charset="0"/>
              </a:rPr>
              <a:t> Кривая внимания при продолжительности презентации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21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1556"/>
          </a:xfrm>
        </p:spPr>
        <p:txBody>
          <a:bodyPr>
            <a:normAutofit fontScale="90000"/>
          </a:bodyPr>
          <a:lstStyle/>
          <a:p>
            <a:pPr algn="ctr"/>
            <a:r>
              <a:rPr lang="ru-RU" dirty="0">
                <a:solidFill>
                  <a:srgbClr val="FF0000"/>
                </a:solidFill>
              </a:rPr>
              <a:t>Виды внимания </a:t>
            </a:r>
          </a:p>
        </p:txBody>
      </p:sp>
      <p:sp>
        <p:nvSpPr>
          <p:cNvPr id="4" name="Скругленный прямоугольник 3"/>
          <p:cNvSpPr/>
          <p:nvPr/>
        </p:nvSpPr>
        <p:spPr>
          <a:xfrm>
            <a:off x="771525" y="1032730"/>
            <a:ext cx="3200400" cy="895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 ПРОИЗВОЛЬНОЕ </a:t>
            </a:r>
          </a:p>
        </p:txBody>
      </p:sp>
      <p:sp>
        <p:nvSpPr>
          <p:cNvPr id="6" name="Скругленный прямоугольник 5"/>
          <p:cNvSpPr/>
          <p:nvPr/>
        </p:nvSpPr>
        <p:spPr>
          <a:xfrm>
            <a:off x="4577183" y="1159612"/>
            <a:ext cx="3200400" cy="895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 НЕПРОИЗВОЛЬНОЕ </a:t>
            </a:r>
          </a:p>
        </p:txBody>
      </p:sp>
      <p:sp>
        <p:nvSpPr>
          <p:cNvPr id="7" name="Скругленный прямоугольник 6"/>
          <p:cNvSpPr/>
          <p:nvPr/>
        </p:nvSpPr>
        <p:spPr>
          <a:xfrm>
            <a:off x="8305800" y="1166400"/>
            <a:ext cx="3200400" cy="895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 ПОСЛЕ ПРОИЗВОЛЬНОЕ </a:t>
            </a:r>
          </a:p>
        </p:txBody>
      </p:sp>
      <p:sp>
        <p:nvSpPr>
          <p:cNvPr id="8" name="Прямоугольник 7"/>
          <p:cNvSpPr/>
          <p:nvPr/>
        </p:nvSpPr>
        <p:spPr>
          <a:xfrm>
            <a:off x="4400550" y="4923859"/>
            <a:ext cx="3200400" cy="1384995"/>
          </a:xfrm>
          <a:prstGeom prst="rect">
            <a:avLst/>
          </a:prstGeom>
          <a:ln>
            <a:solidFill>
              <a:schemeClr val="tx1"/>
            </a:solidFill>
            <a:prstDash val="dash"/>
          </a:ln>
        </p:spPr>
        <p:txBody>
          <a:bodyPr wrap="square">
            <a:spAutoFit/>
          </a:bodyPr>
          <a:lstStyle/>
          <a:p>
            <a:r>
              <a:rPr lang="ru-RU" sz="1400" dirty="0">
                <a:latin typeface="Arial" panose="020B0604020202020204" pitchFamily="34" charset="0"/>
                <a:cs typeface="Arial" panose="020B0604020202020204" pitchFamily="34" charset="0"/>
              </a:rPr>
              <a:t>Внимание, которое возникает и функционирует независимо от сознательных намерений, волевых усилий и целей человека, называют непроизвольным (непреднамеренным, пассивным).</a:t>
            </a:r>
          </a:p>
        </p:txBody>
      </p:sp>
      <p:sp>
        <p:nvSpPr>
          <p:cNvPr id="9" name="Прямоугольник 8"/>
          <p:cNvSpPr/>
          <p:nvPr/>
        </p:nvSpPr>
        <p:spPr>
          <a:xfrm>
            <a:off x="721321" y="4831526"/>
            <a:ext cx="2952750" cy="1754326"/>
          </a:xfrm>
          <a:prstGeom prst="rect">
            <a:avLst/>
          </a:prstGeom>
          <a:ln>
            <a:solidFill>
              <a:schemeClr val="tx1"/>
            </a:solidFill>
            <a:prstDash val="dash"/>
          </a:ln>
        </p:spPr>
        <p:txBody>
          <a:bodyPr wrap="square">
            <a:spAutoFit/>
          </a:bodyPr>
          <a:lstStyle/>
          <a:p>
            <a:r>
              <a:rPr lang="ru-RU" sz="1200" dirty="0">
                <a:latin typeface="Arial" panose="020B0604020202020204" pitchFamily="34" charset="0"/>
                <a:cs typeface="Arial" panose="020B0604020202020204" pitchFamily="34" charset="0"/>
              </a:rPr>
              <a:t>Произвольное (преднамеренное, активное) внимание представляет собой высший вид внимания и присуще только человеку. Оно возникает и функционирует на основе сознательно поставленной цели и под действием волевых усилий, направленных на то, чтобы быть внимательным. </a:t>
            </a:r>
          </a:p>
        </p:txBody>
      </p:sp>
      <p:sp>
        <p:nvSpPr>
          <p:cNvPr id="10" name="Прямоугольник 9"/>
          <p:cNvSpPr/>
          <p:nvPr/>
        </p:nvSpPr>
        <p:spPr>
          <a:xfrm>
            <a:off x="8305800" y="5016192"/>
            <a:ext cx="2876550" cy="1569660"/>
          </a:xfrm>
          <a:prstGeom prst="rect">
            <a:avLst/>
          </a:prstGeom>
          <a:ln>
            <a:solidFill>
              <a:schemeClr val="tx1"/>
            </a:solidFill>
            <a:prstDash val="dash"/>
          </a:ln>
        </p:spPr>
        <p:txBody>
          <a:bodyPr wrap="square">
            <a:spAutoFit/>
          </a:bodyPr>
          <a:lstStyle/>
          <a:p>
            <a:r>
              <a:rPr lang="ru-RU" sz="1600" dirty="0">
                <a:latin typeface="Arial" panose="020B0604020202020204" pitchFamily="34" charset="0"/>
                <a:cs typeface="Arial" panose="020B0604020202020204" pitchFamily="34" charset="0"/>
              </a:rPr>
              <a:t>Чем более осознана цель деятельности и сильнее потребность в ней, тем меньшие волевые усилия требуются для поддержания внимания</a:t>
            </a:r>
          </a:p>
        </p:txBody>
      </p:sp>
      <p:pic>
        <p:nvPicPr>
          <p:cNvPr id="12" name="Picture 4" descr="аселя слушае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0" y="2144128"/>
            <a:ext cx="2466975" cy="234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2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212" y="2409599"/>
            <a:ext cx="2371725" cy="19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Прямая со стрелкой 4"/>
          <p:cNvCxnSpPr/>
          <p:nvPr/>
        </p:nvCxnSpPr>
        <p:spPr>
          <a:xfrm flipH="1">
            <a:off x="4038600" y="885825"/>
            <a:ext cx="771526" cy="24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362700" y="804472"/>
            <a:ext cx="0" cy="351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724775" y="816682"/>
            <a:ext cx="581025" cy="339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2" descr="http://begin-english.ru/img/upload/9/4/c/1/614eaa37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031" y="2353004"/>
            <a:ext cx="2905919" cy="202045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Прямая соединительная линия 12"/>
          <p:cNvCxnSpPr>
            <a:endCxn id="9" idx="0"/>
          </p:cNvCxnSpPr>
          <p:nvPr/>
        </p:nvCxnSpPr>
        <p:spPr>
          <a:xfrm>
            <a:off x="2197696" y="4399429"/>
            <a:ext cx="0" cy="432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5" idx="2"/>
          </p:cNvCxnSpPr>
          <p:nvPr/>
        </p:nvCxnSpPr>
        <p:spPr>
          <a:xfrm flipH="1">
            <a:off x="6147990" y="4373459"/>
            <a:ext cx="1" cy="55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10" idx="0"/>
          </p:cNvCxnSpPr>
          <p:nvPr/>
        </p:nvCxnSpPr>
        <p:spPr>
          <a:xfrm>
            <a:off x="9744074" y="4491762"/>
            <a:ext cx="1" cy="5244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7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66950" y="482601"/>
            <a:ext cx="7162800" cy="1143000"/>
          </a:xfrm>
        </p:spPr>
        <p:txBody>
          <a:bodyPr/>
          <a:lstStyle/>
          <a:p>
            <a:pPr algn="l" eaLnBrk="1" hangingPunct="1"/>
            <a:r>
              <a:rPr lang="kk-KZ" altLang="ko-KR" sz="3600" b="1" dirty="0">
                <a:solidFill>
                  <a:srgbClr val="FF0000"/>
                </a:solidFill>
              </a:rPr>
              <a:t>Приемы</a:t>
            </a:r>
            <a:endParaRPr lang="ru-RU" altLang="ru-RU" sz="3600" b="1" dirty="0">
              <a:solidFill>
                <a:srgbClr val="FF0000"/>
              </a:solidFill>
            </a:endParaRPr>
          </a:p>
        </p:txBody>
      </p:sp>
      <p:sp>
        <p:nvSpPr>
          <p:cNvPr id="4099" name="Rectangle 3"/>
          <p:cNvSpPr>
            <a:spLocks noGrp="1" noChangeArrowheads="1"/>
          </p:cNvSpPr>
          <p:nvPr>
            <p:ph type="body" idx="1"/>
          </p:nvPr>
        </p:nvSpPr>
        <p:spPr>
          <a:xfrm>
            <a:off x="838200" y="1825625"/>
            <a:ext cx="11106150" cy="4351338"/>
          </a:xfrm>
          <a:solidFill>
            <a:schemeClr val="accent5">
              <a:lumMod val="20000"/>
              <a:lumOff val="80000"/>
            </a:schemeClr>
          </a:solidFill>
          <a:ln>
            <a:solidFill>
              <a:schemeClr val="accent1"/>
            </a:solidFill>
          </a:ln>
        </p:spPr>
        <p:txBody>
          <a:bodyPr/>
          <a:lstStyle/>
          <a:p>
            <a:pPr eaLnBrk="1" hangingPunct="1">
              <a:buFontTx/>
              <a:buNone/>
            </a:pPr>
            <a:r>
              <a:rPr lang="kk-KZ" altLang="ko-KR" dirty="0">
                <a:latin typeface="Arial" panose="020B0604020202020204" pitchFamily="34" charset="0"/>
                <a:cs typeface="Arial" panose="020B0604020202020204" pitchFamily="34" charset="0"/>
              </a:rPr>
              <a:t>– это составляющие элементы, части метода, определяющие действия преподавателя или обучаемого</a:t>
            </a:r>
          </a:p>
          <a:p>
            <a:pPr eaLnBrk="1" hangingPunct="1">
              <a:buFontTx/>
              <a:buNone/>
            </a:pPr>
            <a:r>
              <a:rPr lang="ru-RU" altLang="ko-KR" dirty="0">
                <a:latin typeface="Arial" panose="020B0604020202020204" pitchFamily="34" charset="0"/>
                <a:cs typeface="Arial" panose="020B0604020202020204" pitchFamily="34" charset="0"/>
              </a:rPr>
              <a:t> (</a:t>
            </a:r>
            <a:r>
              <a:rPr lang="ru-RU" altLang="ko-KR" dirty="0">
                <a:solidFill>
                  <a:srgbClr val="0070C0"/>
                </a:solidFill>
                <a:latin typeface="Arial" panose="020B0604020202020204" pitchFamily="34" charset="0"/>
                <a:cs typeface="Arial" panose="020B0604020202020204" pitchFamily="34" charset="0"/>
              </a:rPr>
              <a:t>привлечение и концентрация внимания</a:t>
            </a:r>
            <a:r>
              <a:rPr lang="ru-RU" altLang="ko-KR" dirty="0">
                <a:latin typeface="Arial" panose="020B0604020202020204" pitchFamily="34" charset="0"/>
                <a:cs typeface="Arial" panose="020B0604020202020204" pitchFamily="34" charset="0"/>
              </a:rPr>
              <a:t>)</a:t>
            </a:r>
            <a:r>
              <a:rPr lang="kk-KZ" altLang="ko-KR" dirty="0">
                <a:latin typeface="Arial" panose="020B0604020202020204" pitchFamily="34" charset="0"/>
                <a:cs typeface="Arial" panose="020B0604020202020204" pitchFamily="34" charset="0"/>
              </a:rPr>
              <a:t>.</a:t>
            </a:r>
            <a:endParaRPr lang="ru-RU" altLang="ru-RU"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274638"/>
            <a:ext cx="1209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275" y="2647609"/>
            <a:ext cx="3828988" cy="352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80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219074" y="169465"/>
            <a:ext cx="8229600" cy="296863"/>
          </a:xfrm>
        </p:spPr>
        <p:txBody>
          <a:bodyPr>
            <a:normAutofit fontScale="90000"/>
          </a:bodyPr>
          <a:lstStyle/>
          <a:p>
            <a:pPr algn="l"/>
            <a:r>
              <a:rPr lang="ru-RU" sz="2400">
                <a:solidFill>
                  <a:srgbClr val="FF0000"/>
                </a:solidFill>
                <a:latin typeface="Arial" panose="020B0604020202020204" pitchFamily="34" charset="0"/>
                <a:cs typeface="Arial" panose="020B0604020202020204" pitchFamily="34" charset="0"/>
              </a:rPr>
              <a:t>Педагогические приемы </a:t>
            </a:r>
          </a:p>
        </p:txBody>
      </p:sp>
      <p:sp>
        <p:nvSpPr>
          <p:cNvPr id="5" name="Скругленный прямоугольник 4"/>
          <p:cNvSpPr/>
          <p:nvPr/>
        </p:nvSpPr>
        <p:spPr>
          <a:xfrm>
            <a:off x="123825" y="714375"/>
            <a:ext cx="2500312" cy="357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 Лупа </a:t>
            </a:r>
          </a:p>
        </p:txBody>
      </p:sp>
      <p:sp>
        <p:nvSpPr>
          <p:cNvPr id="6" name="Скругленный прямоугольник 5"/>
          <p:cNvSpPr/>
          <p:nvPr/>
        </p:nvSpPr>
        <p:spPr>
          <a:xfrm>
            <a:off x="123825" y="1321594"/>
            <a:ext cx="2571750"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2. Анимированная указка</a:t>
            </a:r>
          </a:p>
        </p:txBody>
      </p:sp>
      <p:sp>
        <p:nvSpPr>
          <p:cNvPr id="7" name="Скругленный прямоугольник 6"/>
          <p:cNvSpPr/>
          <p:nvPr/>
        </p:nvSpPr>
        <p:spPr>
          <a:xfrm>
            <a:off x="159543" y="2143126"/>
            <a:ext cx="2428875" cy="6429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3. Анимационная ретроспекция</a:t>
            </a:r>
          </a:p>
        </p:txBody>
      </p:sp>
      <p:sp>
        <p:nvSpPr>
          <p:cNvPr id="8" name="Скругленный прямоугольник 7"/>
          <p:cNvSpPr/>
          <p:nvPr/>
        </p:nvSpPr>
        <p:spPr>
          <a:xfrm>
            <a:off x="195262" y="3000376"/>
            <a:ext cx="2428875" cy="428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4. Лови ошибку</a:t>
            </a:r>
          </a:p>
        </p:txBody>
      </p:sp>
      <p:sp>
        <p:nvSpPr>
          <p:cNvPr id="10" name="Скругленный прямоугольник 9"/>
          <p:cNvSpPr/>
          <p:nvPr/>
        </p:nvSpPr>
        <p:spPr>
          <a:xfrm>
            <a:off x="219074" y="3643314"/>
            <a:ext cx="2500313" cy="714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5. Анимированная </a:t>
            </a:r>
            <a:r>
              <a:rPr lang="ru-RU" sz="2000" dirty="0" err="1">
                <a:latin typeface="Arial" pitchFamily="34" charset="0"/>
                <a:cs typeface="Arial" pitchFamily="34" charset="0"/>
              </a:rPr>
              <a:t>сорбонка</a:t>
            </a:r>
            <a:endParaRPr lang="ru-RU" sz="2000" dirty="0">
              <a:latin typeface="Arial" pitchFamily="34" charset="0"/>
              <a:cs typeface="Arial" pitchFamily="34" charset="0"/>
            </a:endParaRPr>
          </a:p>
        </p:txBody>
      </p:sp>
      <p:sp>
        <p:nvSpPr>
          <p:cNvPr id="11" name="Скругленный прямоугольник 10"/>
          <p:cNvSpPr/>
          <p:nvPr/>
        </p:nvSpPr>
        <p:spPr>
          <a:xfrm>
            <a:off x="195261" y="4572001"/>
            <a:ext cx="2428875" cy="428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6. Трафарет</a:t>
            </a:r>
          </a:p>
        </p:txBody>
      </p:sp>
      <p:sp>
        <p:nvSpPr>
          <p:cNvPr id="12" name="Скругленный прямоугольник 11"/>
          <p:cNvSpPr/>
          <p:nvPr/>
        </p:nvSpPr>
        <p:spPr>
          <a:xfrm>
            <a:off x="219074" y="5250657"/>
            <a:ext cx="2643188" cy="571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7. Эффект одного окна</a:t>
            </a:r>
          </a:p>
        </p:txBody>
      </p:sp>
      <p:sp>
        <p:nvSpPr>
          <p:cNvPr id="13" name="Скругленный прямоугольник 12"/>
          <p:cNvSpPr/>
          <p:nvPr/>
        </p:nvSpPr>
        <p:spPr>
          <a:xfrm>
            <a:off x="219074" y="6046788"/>
            <a:ext cx="2571750" cy="500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8. Маркер </a:t>
            </a:r>
          </a:p>
        </p:txBody>
      </p:sp>
      <p:sp>
        <p:nvSpPr>
          <p:cNvPr id="14" name="Скругленный прямоугольник 13"/>
          <p:cNvSpPr/>
          <p:nvPr/>
        </p:nvSpPr>
        <p:spPr>
          <a:xfrm>
            <a:off x="3086893" y="676276"/>
            <a:ext cx="3242468" cy="500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9. Комментатор </a:t>
            </a:r>
          </a:p>
        </p:txBody>
      </p:sp>
      <p:sp>
        <p:nvSpPr>
          <p:cNvPr id="15" name="Скругленный прямоугольник 14"/>
          <p:cNvSpPr/>
          <p:nvPr/>
        </p:nvSpPr>
        <p:spPr>
          <a:xfrm>
            <a:off x="3086893" y="1304134"/>
            <a:ext cx="3242468" cy="6429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10. Интерактивная карта</a:t>
            </a:r>
          </a:p>
        </p:txBody>
      </p:sp>
      <p:sp>
        <p:nvSpPr>
          <p:cNvPr id="16" name="Скругленный прямоугольник 15"/>
          <p:cNvSpPr/>
          <p:nvPr/>
        </p:nvSpPr>
        <p:spPr>
          <a:xfrm>
            <a:off x="3086893" y="2199481"/>
            <a:ext cx="3242468" cy="7858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11. Интерактивная лента</a:t>
            </a:r>
          </a:p>
        </p:txBody>
      </p:sp>
      <p:sp>
        <p:nvSpPr>
          <p:cNvPr id="17" name="Скругленный прямоугольник 16"/>
          <p:cNvSpPr/>
          <p:nvPr/>
        </p:nvSpPr>
        <p:spPr>
          <a:xfrm>
            <a:off x="3086892" y="3188494"/>
            <a:ext cx="3242469" cy="428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12. Лифт</a:t>
            </a:r>
          </a:p>
        </p:txBody>
      </p:sp>
      <p:sp>
        <p:nvSpPr>
          <p:cNvPr id="18" name="Скругленный прямоугольник 17"/>
          <p:cNvSpPr/>
          <p:nvPr/>
        </p:nvSpPr>
        <p:spPr>
          <a:xfrm>
            <a:off x="3082130" y="3748487"/>
            <a:ext cx="3247232" cy="500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13. Экран</a:t>
            </a:r>
          </a:p>
        </p:txBody>
      </p:sp>
      <p:sp>
        <p:nvSpPr>
          <p:cNvPr id="19" name="Скругленный прямоугольник 18"/>
          <p:cNvSpPr/>
          <p:nvPr/>
        </p:nvSpPr>
        <p:spPr>
          <a:xfrm>
            <a:off x="3066257" y="4379917"/>
            <a:ext cx="3263106" cy="7858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14. Анимированные часы </a:t>
            </a:r>
          </a:p>
        </p:txBody>
      </p:sp>
      <p:sp>
        <p:nvSpPr>
          <p:cNvPr id="20" name="Скругленный прямоугольник 19"/>
          <p:cNvSpPr/>
          <p:nvPr/>
        </p:nvSpPr>
        <p:spPr>
          <a:xfrm>
            <a:off x="3050381" y="5185177"/>
            <a:ext cx="3278981" cy="7858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15. Анимированный кроссворд</a:t>
            </a:r>
          </a:p>
        </p:txBody>
      </p:sp>
      <p:sp>
        <p:nvSpPr>
          <p:cNvPr id="21" name="Скругленный прямоугольник 20"/>
          <p:cNvSpPr/>
          <p:nvPr/>
        </p:nvSpPr>
        <p:spPr>
          <a:xfrm>
            <a:off x="3082130" y="6072188"/>
            <a:ext cx="3247232" cy="7858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16. Анимированные головоломки</a:t>
            </a:r>
          </a:p>
        </p:txBody>
      </p:sp>
      <p:sp>
        <p:nvSpPr>
          <p:cNvPr id="22" name="Скругленный прямоугольник 21"/>
          <p:cNvSpPr/>
          <p:nvPr/>
        </p:nvSpPr>
        <p:spPr>
          <a:xfrm>
            <a:off x="6827835" y="642043"/>
            <a:ext cx="4673599" cy="53578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17. Виртуальная прогулка</a:t>
            </a:r>
          </a:p>
        </p:txBody>
      </p:sp>
      <p:sp>
        <p:nvSpPr>
          <p:cNvPr id="23" name="Скругленный прямоугольник 22"/>
          <p:cNvSpPr/>
          <p:nvPr/>
        </p:nvSpPr>
        <p:spPr>
          <a:xfrm>
            <a:off x="6863554" y="1273372"/>
            <a:ext cx="4637881" cy="60722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18. Анимированная таблица</a:t>
            </a:r>
          </a:p>
        </p:txBody>
      </p:sp>
      <p:sp>
        <p:nvSpPr>
          <p:cNvPr id="24" name="Скругленный прямоугольник 23"/>
          <p:cNvSpPr/>
          <p:nvPr/>
        </p:nvSpPr>
        <p:spPr>
          <a:xfrm>
            <a:off x="6827836" y="2071688"/>
            <a:ext cx="4673601" cy="92868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19. Интерактивные анимированные графики и диаграммы</a:t>
            </a:r>
          </a:p>
        </p:txBody>
      </p:sp>
      <p:sp>
        <p:nvSpPr>
          <p:cNvPr id="25" name="Скругленный прямоугольник 24"/>
          <p:cNvSpPr/>
          <p:nvPr/>
        </p:nvSpPr>
        <p:spPr>
          <a:xfrm>
            <a:off x="6863554" y="3217070"/>
            <a:ext cx="3762374" cy="714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20. Интерактивный плакат</a:t>
            </a:r>
          </a:p>
        </p:txBody>
      </p:sp>
      <p:sp>
        <p:nvSpPr>
          <p:cNvPr id="26" name="Скругленный прямоугольник 25"/>
          <p:cNvSpPr/>
          <p:nvPr/>
        </p:nvSpPr>
        <p:spPr>
          <a:xfrm>
            <a:off x="6827835" y="4087018"/>
            <a:ext cx="3762374" cy="7858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sz="2000" dirty="0">
                <a:latin typeface="Arial" pitchFamily="34" charset="0"/>
                <a:cs typeface="Arial" pitchFamily="34" charset="0"/>
              </a:rPr>
              <a:t>21. Интерактивный опорный конспект</a:t>
            </a:r>
          </a:p>
        </p:txBody>
      </p:sp>
      <p:sp>
        <p:nvSpPr>
          <p:cNvPr id="27" name="Скругленный прямоугольник 26"/>
          <p:cNvSpPr/>
          <p:nvPr/>
        </p:nvSpPr>
        <p:spPr>
          <a:xfrm>
            <a:off x="6945420" y="5072860"/>
            <a:ext cx="3762374" cy="7858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ru-RU" sz="2000" dirty="0">
              <a:latin typeface="Arial" pitchFamily="34" charset="0"/>
              <a:cs typeface="Arial" pitchFamily="34" charset="0"/>
            </a:endParaRPr>
          </a:p>
          <a:p>
            <a:pPr algn="ctr" eaLnBrk="1" hangingPunct="1">
              <a:defRPr/>
            </a:pPr>
            <a:r>
              <a:rPr lang="ru-RU" sz="2000" dirty="0">
                <a:latin typeface="Arial" pitchFamily="34" charset="0"/>
                <a:cs typeface="Arial" pitchFamily="34" charset="0"/>
              </a:rPr>
              <a:t>22. Компьютерное тестирование и</a:t>
            </a:r>
          </a:p>
          <a:p>
            <a:pPr algn="ctr" eaLnBrk="1" hangingPunct="1">
              <a:defRPr/>
            </a:pPr>
            <a:endParaRPr lang="ru-RU" sz="2000" dirty="0">
              <a:latin typeface="Arial" pitchFamily="34" charset="0"/>
              <a:cs typeface="Arial" pitchFamily="34" charset="0"/>
            </a:endParaRPr>
          </a:p>
        </p:txBody>
      </p:sp>
      <p:sp>
        <p:nvSpPr>
          <p:cNvPr id="29" name="Скругленный прямоугольник 28"/>
          <p:cNvSpPr/>
          <p:nvPr/>
        </p:nvSpPr>
        <p:spPr>
          <a:xfrm>
            <a:off x="6981138" y="5970990"/>
            <a:ext cx="3690937" cy="714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ru-RU" sz="2000" dirty="0">
              <a:latin typeface="Arial" pitchFamily="34" charset="0"/>
              <a:cs typeface="Arial" pitchFamily="34" charset="0"/>
            </a:endParaRPr>
          </a:p>
          <a:p>
            <a:pPr algn="ctr" eaLnBrk="1" hangingPunct="1">
              <a:defRPr/>
            </a:pPr>
            <a:r>
              <a:rPr lang="ru-RU" sz="2000" dirty="0">
                <a:latin typeface="Arial" pitchFamily="34" charset="0"/>
                <a:cs typeface="Arial" pitchFamily="34" charset="0"/>
              </a:rPr>
              <a:t>23. </a:t>
            </a:r>
            <a:r>
              <a:rPr lang="ru-RU" sz="2000" dirty="0" err="1">
                <a:latin typeface="Arial" pitchFamily="34" charset="0"/>
                <a:cs typeface="Arial" pitchFamily="34" charset="0"/>
              </a:rPr>
              <a:t>Мультимедийные</a:t>
            </a:r>
            <a:r>
              <a:rPr lang="ru-RU" sz="2000" dirty="0">
                <a:latin typeface="Arial" pitchFamily="34" charset="0"/>
                <a:cs typeface="Arial" pitchFamily="34" charset="0"/>
              </a:rPr>
              <a:t> дидактические игры</a:t>
            </a:r>
          </a:p>
          <a:p>
            <a:pPr algn="ctr" eaLnBrk="1" hangingPunct="1">
              <a:defRPr/>
            </a:pPr>
            <a:endParaRPr lang="ru-RU" sz="2000" dirty="0">
              <a:latin typeface="Arial" pitchFamily="34" charset="0"/>
              <a:cs typeface="Arial" pitchFamily="34" charset="0"/>
            </a:endParaRPr>
          </a:p>
        </p:txBody>
      </p:sp>
      <p:sp>
        <p:nvSpPr>
          <p:cNvPr id="46106" name="Прямоугольник 1"/>
          <p:cNvSpPr>
            <a:spLocks noChangeArrowheads="1"/>
          </p:cNvSpPr>
          <p:nvPr/>
        </p:nvSpPr>
        <p:spPr bwMode="auto">
          <a:xfrm>
            <a:off x="5656262" y="0"/>
            <a:ext cx="6535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ru-RU" sz="800" dirty="0"/>
              <a:t>Рой </a:t>
            </a:r>
            <a:r>
              <a:rPr lang="ru-RU" sz="800" dirty="0" err="1"/>
              <a:t>Андрехилл</a:t>
            </a:r>
            <a:r>
              <a:rPr lang="ru-RU" sz="800" dirty="0"/>
              <a:t>  Ботинок Хрущева, или заставьте 1000 человек слушать именно вас. – М.: АСТ: Транзит книга, 2005.- 285с</a:t>
            </a:r>
          </a:p>
        </p:txBody>
      </p:sp>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434" y="3138492"/>
            <a:ext cx="1358000" cy="343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единительная линия 2"/>
          <p:cNvCxnSpPr/>
          <p:nvPr/>
        </p:nvCxnSpPr>
        <p:spPr>
          <a:xfrm>
            <a:off x="138110" y="941781"/>
            <a:ext cx="80964" cy="5130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059506" y="1009053"/>
            <a:ext cx="80964" cy="5130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6863553" y="926307"/>
            <a:ext cx="80964" cy="5130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7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НАПРИМЕР, см. видео </a:t>
            </a:r>
          </a:p>
        </p:txBody>
      </p:sp>
      <p:sp>
        <p:nvSpPr>
          <p:cNvPr id="3" name="Объект 2"/>
          <p:cNvSpPr>
            <a:spLocks noGrp="1"/>
          </p:cNvSpPr>
          <p:nvPr>
            <p:ph idx="1"/>
          </p:nvPr>
        </p:nvSpPr>
        <p:spPr>
          <a:xfrm>
            <a:off x="5838824" y="4578350"/>
            <a:ext cx="5705475" cy="1412875"/>
          </a:xfrm>
          <a:solidFill>
            <a:schemeClr val="accent6">
              <a:lumMod val="40000"/>
              <a:lumOff val="60000"/>
            </a:schemeClr>
          </a:solidFill>
          <a:ln>
            <a:solidFill>
              <a:srgbClr val="0070C0"/>
            </a:solidFill>
          </a:ln>
        </p:spPr>
        <p:txBody>
          <a:bodyPr>
            <a:normAutofit fontScale="85000" lnSpcReduction="20000"/>
          </a:bodyPr>
          <a:lstStyle/>
          <a:p>
            <a:r>
              <a:rPr lang="ru-RU" dirty="0"/>
              <a:t>Хорошо, Кто Может Объяснить Метод Ньютона и Как он Используется? Двадцать одно </a:t>
            </a:r>
            <a:r>
              <a:rPr lang="en-US" dirty="0">
                <a:hlinkClick r:id="rId2"/>
              </a:rPr>
              <a:t>https://m.facebook.com/watch/?v=2221370818167218&amp;_rdr</a:t>
            </a:r>
            <a:endParaRPr lang="ru-RU" dirty="0"/>
          </a:p>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2" y="1690688"/>
            <a:ext cx="2352675" cy="19431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087" y="3236912"/>
            <a:ext cx="2305050" cy="1981200"/>
          </a:xfrm>
          <a:prstGeom prst="rect">
            <a:avLst/>
          </a:prstGeom>
        </p:spPr>
      </p:pic>
    </p:spTree>
    <p:extLst>
      <p:ext uri="{BB962C8B-B14F-4D97-AF65-F5344CB8AC3E}">
        <p14:creationId xmlns:p14="http://schemas.microsoft.com/office/powerpoint/2010/main" val="309742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236F7F5-5165-46DE-92B6-67F72FDB2D7E}"/>
              </a:ext>
            </a:extLst>
          </p:cNvPr>
          <p:cNvSpPr>
            <a:spLocks noChangeArrowheads="1"/>
          </p:cNvSpPr>
          <p:nvPr/>
        </p:nvSpPr>
        <p:spPr bwMode="auto">
          <a:xfrm>
            <a:off x="2206170" y="3956818"/>
            <a:ext cx="63282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KZ"/>
          </a:p>
        </p:txBody>
      </p:sp>
      <p:pic>
        <p:nvPicPr>
          <p:cNvPr id="4103" name="Picture 7">
            <a:extLst>
              <a:ext uri="{FF2B5EF4-FFF2-40B4-BE49-F238E27FC236}">
                <a16:creationId xmlns:a16="http://schemas.microsoft.com/office/drawing/2014/main" id="{FAF7686E-EF36-433C-83FC-CC1630A6F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980463" y="4428623"/>
            <a:ext cx="711926"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3CC09262-ADE9-4135-887B-830BA86F24F1}"/>
              </a:ext>
            </a:extLst>
          </p:cNvPr>
          <p:cNvSpPr>
            <a:spLocks noChangeArrowheads="1"/>
          </p:cNvSpPr>
          <p:nvPr/>
        </p:nvSpPr>
        <p:spPr bwMode="auto">
          <a:xfrm>
            <a:off x="1125416" y="547593"/>
            <a:ext cx="991772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 сути методы обучения - это </a:t>
            </a:r>
            <a:r>
              <a:rPr kumimoji="0" lang="ru-RU" altLang="ru-KZ"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оружие</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KZ"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педагога</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которым он вооружен для успешной педагогической деятельности, успешного решения дидактической, воспитательной и развивающей задач каждого занятия.  </a:t>
            </a:r>
            <a:endParaRPr kumimoji="0" lang="ru-RU" altLang="ru-K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Методы обучения являются механизмом реализации замыслов, которые позволяют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практически</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воплотить в жизнь</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цели, задачи, содержание, принципы обучения.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то же время методы обучения определяются и как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движущая сила</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всего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процесса обучения,</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 должны соответствовать современным требованиям общества, тенденциям развития образования. Через внедрение новых методов и методик обучения происходит реальное реформирование процесса обучения и образования в целом, которое может реализовать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каждый преподаватель</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kumimoji="0" lang="ru-RU" altLang="ru-KZ"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каждом конкретном занятии</a:t>
            </a:r>
            <a:r>
              <a:rPr kumimoji="0" lang="ru-RU" altLang="ru-KZ"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"Методы обучения задают темп развития дидактической системы - обучение прогрессирует настолько быстро, насколько быстро позволяют ему двигаться вперед применяемые методы" </a:t>
            </a:r>
            <a:endParaRPr kumimoji="0" lang="ru-RU" altLang="ru-K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rgbClr val="FFFF00"/>
          </a:solidFill>
        </p:spPr>
        <p:txBody>
          <a:bodyPr/>
          <a:lstStyle/>
          <a:p>
            <a:r>
              <a:rPr lang="ru-RU" dirty="0"/>
              <a:t>Дополнительные педагогические приемы </a:t>
            </a:r>
          </a:p>
        </p:txBody>
      </p:sp>
    </p:spTree>
    <p:extLst>
      <p:ext uri="{BB962C8B-B14F-4D97-AF65-F5344CB8AC3E}">
        <p14:creationId xmlns:p14="http://schemas.microsoft.com/office/powerpoint/2010/main" val="208883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Прием «Поощрение сотрудничества»</a:t>
            </a:r>
            <a:br>
              <a:rPr lang="ru-RU" b="1" dirty="0">
                <a:solidFill>
                  <a:srgbClr val="FF0000"/>
                </a:solidFill>
              </a:rPr>
            </a:br>
            <a:endParaRPr lang="ru-RU" dirty="0">
              <a:solidFill>
                <a:srgbClr val="FF0000"/>
              </a:solidFill>
            </a:endParaRPr>
          </a:p>
        </p:txBody>
      </p:sp>
      <p:sp>
        <p:nvSpPr>
          <p:cNvPr id="4" name="Прямоугольник 3"/>
          <p:cNvSpPr/>
          <p:nvPr/>
        </p:nvSpPr>
        <p:spPr>
          <a:xfrm>
            <a:off x="6000750" y="6311900"/>
            <a:ext cx="6096000" cy="276999"/>
          </a:xfrm>
          <a:prstGeom prst="rect">
            <a:avLst/>
          </a:prstGeom>
        </p:spPr>
        <p:txBody>
          <a:bodyPr>
            <a:spAutoFit/>
          </a:bodyPr>
          <a:lstStyle/>
          <a:p>
            <a:r>
              <a:rPr lang="ru-RU" sz="1200" dirty="0"/>
              <a:t>https://pedsovet.su/metodika/7031_priem_pooschrenie_sotrudnichestva</a:t>
            </a:r>
          </a:p>
        </p:txBody>
      </p:sp>
      <p:pic>
        <p:nvPicPr>
          <p:cNvPr id="5122" name="Picture 2" descr="https://pedsovet.su/_pu/70/211237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9706" y="1558925"/>
            <a:ext cx="26649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692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FF0000"/>
                </a:solidFill>
              </a:rPr>
              <a:t>Прием «Удивляй!», или С чего начинается знание</a:t>
            </a:r>
            <a:br>
              <a:rPr lang="ru-RU" b="1" dirty="0">
                <a:solidFill>
                  <a:srgbClr val="FF0000"/>
                </a:solidFill>
              </a:rPr>
            </a:br>
            <a:endParaRPr lang="ru-RU" dirty="0">
              <a:solidFill>
                <a:srgbClr val="FF0000"/>
              </a:solidFill>
            </a:endParaRPr>
          </a:p>
        </p:txBody>
      </p:sp>
      <p:sp>
        <p:nvSpPr>
          <p:cNvPr id="4" name="Прямоугольник 3"/>
          <p:cNvSpPr/>
          <p:nvPr/>
        </p:nvSpPr>
        <p:spPr>
          <a:xfrm>
            <a:off x="5140906" y="6176963"/>
            <a:ext cx="5815438" cy="369332"/>
          </a:xfrm>
          <a:prstGeom prst="rect">
            <a:avLst/>
          </a:prstGeom>
        </p:spPr>
        <p:txBody>
          <a:bodyPr wrap="none">
            <a:spAutoFit/>
          </a:bodyPr>
          <a:lstStyle/>
          <a:p>
            <a:r>
              <a:rPr lang="ru-RU" dirty="0"/>
              <a:t>https://pedsovet.su/metodika/priemy/6475_priem_udivlyai</a:t>
            </a:r>
          </a:p>
        </p:txBody>
      </p:sp>
      <p:pic>
        <p:nvPicPr>
          <p:cNvPr id="22530" name="Picture 2" descr="https://pedsovet.su/_pu/64/2675179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2213172"/>
            <a:ext cx="4298917" cy="286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0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Прием "Уголки" на уроке: техника работы с приемом, примеры и рекомендации</a:t>
            </a:r>
          </a:p>
        </p:txBody>
      </p:sp>
      <p:sp>
        <p:nvSpPr>
          <p:cNvPr id="4" name="Прямоугольник 3"/>
          <p:cNvSpPr/>
          <p:nvPr/>
        </p:nvSpPr>
        <p:spPr>
          <a:xfrm>
            <a:off x="2000250" y="6311900"/>
            <a:ext cx="8115300" cy="369332"/>
          </a:xfrm>
          <a:prstGeom prst="rect">
            <a:avLst/>
          </a:prstGeom>
        </p:spPr>
        <p:txBody>
          <a:bodyPr wrap="square">
            <a:spAutoFit/>
          </a:bodyPr>
          <a:lstStyle/>
          <a:p>
            <a:r>
              <a:rPr lang="ru-RU" dirty="0"/>
              <a:t>https://pedsovet.su/metodika/priemy/6333_priem_ugolki_na_uroke</a:t>
            </a:r>
          </a:p>
        </p:txBody>
      </p:sp>
      <p:pic>
        <p:nvPicPr>
          <p:cNvPr id="23554" name="Picture 2" descr="https://pedsovet.su/_pu/63/462329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6175" y="2196799"/>
            <a:ext cx="5165692" cy="344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4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Прием </a:t>
            </a:r>
            <a:r>
              <a:rPr lang="ru-RU" b="1" dirty="0" err="1">
                <a:solidFill>
                  <a:srgbClr val="FF0000"/>
                </a:solidFill>
              </a:rPr>
              <a:t>синквейн</a:t>
            </a:r>
            <a:r>
              <a:rPr lang="ru-RU" b="1" dirty="0">
                <a:solidFill>
                  <a:srgbClr val="FF0000"/>
                </a:solidFill>
              </a:rPr>
              <a:t> на уроке. Что это такое и как писать </a:t>
            </a:r>
            <a:r>
              <a:rPr lang="ru-RU" b="1" dirty="0" err="1">
                <a:solidFill>
                  <a:srgbClr val="FF0000"/>
                </a:solidFill>
              </a:rPr>
              <a:t>синквейны</a:t>
            </a:r>
            <a:r>
              <a:rPr lang="ru-RU" b="1" dirty="0">
                <a:solidFill>
                  <a:srgbClr val="FF0000"/>
                </a:solidFill>
              </a:rPr>
              <a:t>?</a:t>
            </a:r>
          </a:p>
        </p:txBody>
      </p:sp>
      <p:sp>
        <p:nvSpPr>
          <p:cNvPr id="4" name="Прямоугольник 3"/>
          <p:cNvSpPr/>
          <p:nvPr/>
        </p:nvSpPr>
        <p:spPr>
          <a:xfrm>
            <a:off x="6641798" y="6488668"/>
            <a:ext cx="3785203" cy="369332"/>
          </a:xfrm>
          <a:prstGeom prst="rect">
            <a:avLst/>
          </a:prstGeom>
        </p:spPr>
        <p:txBody>
          <a:bodyPr wrap="none">
            <a:spAutoFit/>
          </a:bodyPr>
          <a:lstStyle/>
          <a:p>
            <a:r>
              <a:rPr lang="ru-RU" dirty="0"/>
              <a:t>https://pedsovet.su/publ/42-1-0-5767</a:t>
            </a:r>
          </a:p>
        </p:txBody>
      </p:sp>
      <p:pic>
        <p:nvPicPr>
          <p:cNvPr id="24578" name="Picture 2" descr="https://pedsovet.su/_pu/57/414885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45519"/>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295900" y="2245519"/>
            <a:ext cx="5029199" cy="2839239"/>
          </a:xfrm>
          <a:prstGeom prst="rect">
            <a:avLst/>
          </a:prstGeom>
          <a:ln>
            <a:solidFill>
              <a:schemeClr val="accent1"/>
            </a:solidFill>
          </a:ln>
        </p:spPr>
        <p:txBody>
          <a:bodyPr wrap="square">
            <a:spAutoFit/>
          </a:bodyPr>
          <a:lstStyle/>
          <a:p>
            <a:pPr algn="just"/>
            <a:r>
              <a:rPr lang="ru-RU" sz="1050" b="1" i="0" dirty="0">
                <a:solidFill>
                  <a:srgbClr val="000000"/>
                </a:solidFill>
                <a:effectLst/>
                <a:latin typeface="Cuprum"/>
              </a:rPr>
              <a:t>Правила построения </a:t>
            </a:r>
            <a:r>
              <a:rPr lang="ru-RU" sz="1050" b="1" i="0" dirty="0" err="1">
                <a:solidFill>
                  <a:srgbClr val="000000"/>
                </a:solidFill>
                <a:effectLst/>
                <a:latin typeface="Cuprum"/>
              </a:rPr>
              <a:t>синквейна</a:t>
            </a:r>
            <a:endParaRPr lang="ru-RU" sz="1050" b="1" i="0" dirty="0">
              <a:solidFill>
                <a:srgbClr val="000000"/>
              </a:solidFill>
              <a:effectLst/>
              <a:latin typeface="Cuprum"/>
            </a:endParaRPr>
          </a:p>
          <a:p>
            <a:pPr algn="just"/>
            <a:endParaRPr lang="ru-RU" sz="1050" b="1" i="0" dirty="0">
              <a:solidFill>
                <a:srgbClr val="000000"/>
              </a:solidFill>
              <a:effectLst/>
              <a:latin typeface="Cuprum"/>
            </a:endParaRPr>
          </a:p>
          <a:p>
            <a:pPr algn="just">
              <a:buFont typeface="Arial" panose="020B0604020202020204" pitchFamily="34" charset="0"/>
              <a:buChar char="•"/>
            </a:pPr>
            <a:r>
              <a:rPr lang="ru-RU" sz="1050" b="1" i="0" dirty="0">
                <a:solidFill>
                  <a:srgbClr val="000000"/>
                </a:solidFill>
                <a:effectLst/>
                <a:latin typeface="Arial" panose="020B0604020202020204" pitchFamily="34" charset="0"/>
              </a:rPr>
              <a:t>Первая строчка</a:t>
            </a:r>
            <a:r>
              <a:rPr lang="ru-RU" sz="1050" b="0" i="0" dirty="0">
                <a:solidFill>
                  <a:srgbClr val="000000"/>
                </a:solidFill>
                <a:effectLst/>
                <a:latin typeface="Arial" panose="020B0604020202020204" pitchFamily="34" charset="0"/>
              </a:rPr>
              <a:t> стихотворения — это его тема. Представлена она всего одним словом и обязательно существительным.</a:t>
            </a:r>
          </a:p>
          <a:p>
            <a:pPr algn="just">
              <a:buFont typeface="Arial" panose="020B0604020202020204" pitchFamily="34" charset="0"/>
              <a:buChar char="•"/>
            </a:pPr>
            <a:r>
              <a:rPr lang="ru-RU" sz="1050" b="1" i="0" dirty="0">
                <a:solidFill>
                  <a:srgbClr val="000000"/>
                </a:solidFill>
                <a:effectLst/>
                <a:latin typeface="Arial" panose="020B0604020202020204" pitchFamily="34" charset="0"/>
              </a:rPr>
              <a:t>Вторая строка</a:t>
            </a:r>
            <a:r>
              <a:rPr lang="ru-RU" sz="1050" b="0" i="0" dirty="0">
                <a:solidFill>
                  <a:srgbClr val="000000"/>
                </a:solidFill>
                <a:effectLst/>
                <a:latin typeface="Arial" panose="020B0604020202020204" pitchFamily="34" charset="0"/>
              </a:rPr>
              <a:t> состоит из двух слов, раскрывающих основную тему, описывающих ее. Это должны быть прилагательные. Допускается использование причастий.</a:t>
            </a:r>
          </a:p>
          <a:p>
            <a:pPr algn="just">
              <a:buFont typeface="Arial" panose="020B0604020202020204" pitchFamily="34" charset="0"/>
              <a:buChar char="•"/>
            </a:pPr>
            <a:r>
              <a:rPr lang="ru-RU" sz="1050" b="0" i="0" dirty="0">
                <a:solidFill>
                  <a:srgbClr val="000000"/>
                </a:solidFill>
                <a:effectLst/>
                <a:latin typeface="Arial" panose="020B0604020202020204" pitchFamily="34" charset="0"/>
              </a:rPr>
              <a:t>В </a:t>
            </a:r>
            <a:r>
              <a:rPr lang="ru-RU" sz="1050" b="1" i="0" dirty="0">
                <a:solidFill>
                  <a:srgbClr val="000000"/>
                </a:solidFill>
                <a:effectLst/>
                <a:latin typeface="Arial" panose="020B0604020202020204" pitchFamily="34" charset="0"/>
              </a:rPr>
              <a:t>третьей строчке</a:t>
            </a:r>
            <a:r>
              <a:rPr lang="ru-RU" sz="1050" b="0" i="0" dirty="0">
                <a:solidFill>
                  <a:srgbClr val="000000"/>
                </a:solidFill>
                <a:effectLst/>
                <a:latin typeface="Arial" panose="020B0604020202020204" pitchFamily="34" charset="0"/>
              </a:rPr>
              <a:t>, посредством использования глаголов или деепричастий, описываются действия, относящиеся к слову, являющемуся темой </a:t>
            </a:r>
            <a:r>
              <a:rPr lang="ru-RU" sz="1050" b="0" i="0" dirty="0" err="1">
                <a:solidFill>
                  <a:srgbClr val="000000"/>
                </a:solidFill>
                <a:effectLst/>
                <a:latin typeface="Arial" panose="020B0604020202020204" pitchFamily="34" charset="0"/>
              </a:rPr>
              <a:t>синквейна</a:t>
            </a:r>
            <a:r>
              <a:rPr lang="ru-RU" sz="1050" b="0" i="0" dirty="0">
                <a:solidFill>
                  <a:srgbClr val="000000"/>
                </a:solidFill>
                <a:effectLst/>
                <a:latin typeface="Arial" panose="020B0604020202020204" pitchFamily="34" charset="0"/>
              </a:rPr>
              <a:t>. В третьей строке три слова.</a:t>
            </a:r>
          </a:p>
          <a:p>
            <a:pPr algn="just">
              <a:buFont typeface="Arial" panose="020B0604020202020204" pitchFamily="34" charset="0"/>
              <a:buChar char="•"/>
            </a:pPr>
            <a:r>
              <a:rPr lang="ru-RU" sz="1050" b="1" i="0" dirty="0">
                <a:solidFill>
                  <a:srgbClr val="000000"/>
                </a:solidFill>
                <a:effectLst/>
                <a:latin typeface="Arial" panose="020B0604020202020204" pitchFamily="34" charset="0"/>
              </a:rPr>
              <a:t>Четвертая строка</a:t>
            </a:r>
            <a:r>
              <a:rPr lang="ru-RU" sz="1050" b="0" i="0" dirty="0">
                <a:solidFill>
                  <a:srgbClr val="000000"/>
                </a:solidFill>
                <a:effectLst/>
                <a:latin typeface="Arial" panose="020B0604020202020204" pitchFamily="34" charset="0"/>
              </a:rPr>
              <a:t> — это уже не набор слов, а целая фраза, при помощи которой составляющий высказывает свое отношение к теме. В данном случае это может быть как предложение, составленное учеником самостоятельно, так и крылатое выражение, пословица, поговорка, цитата, афоризм, обязательно в контексте раскрываемой темы.</a:t>
            </a:r>
          </a:p>
          <a:p>
            <a:pPr algn="just">
              <a:buFont typeface="Arial" panose="020B0604020202020204" pitchFamily="34" charset="0"/>
              <a:buChar char="•"/>
            </a:pPr>
            <a:r>
              <a:rPr lang="ru-RU" sz="1050" b="1" i="0" dirty="0">
                <a:solidFill>
                  <a:srgbClr val="000000"/>
                </a:solidFill>
                <a:effectLst/>
                <a:latin typeface="Arial" panose="020B0604020202020204" pitchFamily="34" charset="0"/>
              </a:rPr>
              <a:t>Пятая строчка</a:t>
            </a:r>
            <a:r>
              <a:rPr lang="ru-RU" sz="1050" b="0" i="0" dirty="0">
                <a:solidFill>
                  <a:srgbClr val="000000"/>
                </a:solidFill>
                <a:effectLst/>
                <a:latin typeface="Arial" panose="020B0604020202020204" pitchFamily="34" charset="0"/>
              </a:rPr>
              <a:t> — всего одно слово, которое представляет собой некий итог, резюме. Чаще всего это просто синоним к теме стихотворения.</a:t>
            </a:r>
          </a:p>
        </p:txBody>
      </p:sp>
    </p:spTree>
    <p:extLst>
      <p:ext uri="{BB962C8B-B14F-4D97-AF65-F5344CB8AC3E}">
        <p14:creationId xmlns:p14="http://schemas.microsoft.com/office/powerpoint/2010/main" val="115512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FF0000"/>
                </a:solidFill>
              </a:rPr>
              <a:t>"Кубик </a:t>
            </a:r>
            <a:r>
              <a:rPr lang="ru-RU" sz="3600" b="1" dirty="0" err="1">
                <a:solidFill>
                  <a:srgbClr val="FF0000"/>
                </a:solidFill>
              </a:rPr>
              <a:t>Блума</a:t>
            </a:r>
            <a:r>
              <a:rPr lang="ru-RU" sz="3600" b="1" dirty="0">
                <a:solidFill>
                  <a:srgbClr val="FF0000"/>
                </a:solidFill>
              </a:rPr>
              <a:t>" — прием технологии критического мышления. Что это такое и как его использовать?</a:t>
            </a:r>
          </a:p>
        </p:txBody>
      </p:sp>
      <p:sp>
        <p:nvSpPr>
          <p:cNvPr id="4" name="Прямоугольник 3"/>
          <p:cNvSpPr/>
          <p:nvPr/>
        </p:nvSpPr>
        <p:spPr>
          <a:xfrm>
            <a:off x="5010150" y="6311900"/>
            <a:ext cx="6096000" cy="276999"/>
          </a:xfrm>
          <a:prstGeom prst="rect">
            <a:avLst/>
          </a:prstGeom>
        </p:spPr>
        <p:txBody>
          <a:bodyPr>
            <a:spAutoFit/>
          </a:bodyPr>
          <a:lstStyle/>
          <a:p>
            <a:r>
              <a:rPr lang="ru-RU" sz="1200" dirty="0"/>
              <a:t>https://pedsovet.su/metodika/priemy/6001_kubik_bluma_na_uroke</a:t>
            </a:r>
          </a:p>
        </p:txBody>
      </p:sp>
      <p:pic>
        <p:nvPicPr>
          <p:cNvPr id="25602" name="Picture 2" descr="https://pedsovet.su/_pu/60/2889588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9560" y="3552825"/>
            <a:ext cx="3459490" cy="22947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38200" y="2031564"/>
            <a:ext cx="6096000" cy="2585323"/>
          </a:xfrm>
          <a:prstGeom prst="rect">
            <a:avLst/>
          </a:prstGeom>
          <a:ln>
            <a:solidFill>
              <a:schemeClr val="accent1"/>
            </a:solidFill>
          </a:ln>
        </p:spPr>
        <p:txBody>
          <a:bodyPr>
            <a:spAutoFit/>
          </a:bodyPr>
          <a:lstStyle/>
          <a:p>
            <a:r>
              <a:rPr lang="ru-RU" b="1" i="0" dirty="0">
                <a:solidFill>
                  <a:srgbClr val="000000"/>
                </a:solidFill>
                <a:effectLst/>
                <a:latin typeface="Cuprum"/>
              </a:rPr>
              <a:t>Кубик </a:t>
            </a:r>
            <a:r>
              <a:rPr lang="ru-RU" b="1" i="0" dirty="0" err="1">
                <a:solidFill>
                  <a:srgbClr val="000000"/>
                </a:solidFill>
                <a:effectLst/>
                <a:latin typeface="Cuprum"/>
              </a:rPr>
              <a:t>Блума</a:t>
            </a:r>
            <a:r>
              <a:rPr lang="ru-RU" b="1" i="0" dirty="0">
                <a:solidFill>
                  <a:srgbClr val="000000"/>
                </a:solidFill>
                <a:effectLst/>
                <a:latin typeface="Cuprum"/>
              </a:rPr>
              <a:t>: методика использования</a:t>
            </a:r>
          </a:p>
          <a:p>
            <a:pPr algn="just"/>
            <a:r>
              <a:rPr lang="ru-RU" b="0" i="0" dirty="0">
                <a:solidFill>
                  <a:srgbClr val="000000"/>
                </a:solidFill>
                <a:effectLst/>
                <a:latin typeface="Arial" panose="020B0604020202020204" pitchFamily="34" charset="0"/>
              </a:rPr>
              <a:t>1. Понадобиться обычный бумажный куб, на гранях которого написано:</a:t>
            </a:r>
          </a:p>
          <a:p>
            <a:pPr algn="just">
              <a:buFont typeface="Arial" panose="020B0604020202020204" pitchFamily="34" charset="0"/>
              <a:buChar char="•"/>
            </a:pPr>
            <a:r>
              <a:rPr lang="ru-RU" b="0" i="0" dirty="0">
                <a:solidFill>
                  <a:srgbClr val="000000"/>
                </a:solidFill>
                <a:effectLst/>
                <a:latin typeface="Arial" panose="020B0604020202020204" pitchFamily="34" charset="0"/>
              </a:rPr>
              <a:t>Назови.</a:t>
            </a:r>
          </a:p>
          <a:p>
            <a:pPr algn="just">
              <a:buFont typeface="Arial" panose="020B0604020202020204" pitchFamily="34" charset="0"/>
              <a:buChar char="•"/>
            </a:pPr>
            <a:r>
              <a:rPr lang="ru-RU" b="0" i="0" dirty="0">
                <a:solidFill>
                  <a:srgbClr val="000000"/>
                </a:solidFill>
                <a:effectLst/>
                <a:latin typeface="Arial" panose="020B0604020202020204" pitchFamily="34" charset="0"/>
              </a:rPr>
              <a:t>Почему.</a:t>
            </a:r>
          </a:p>
          <a:p>
            <a:pPr algn="just">
              <a:buFont typeface="Arial" panose="020B0604020202020204" pitchFamily="34" charset="0"/>
              <a:buChar char="•"/>
            </a:pPr>
            <a:r>
              <a:rPr lang="ru-RU" b="0" i="0" dirty="0">
                <a:solidFill>
                  <a:srgbClr val="000000"/>
                </a:solidFill>
                <a:effectLst/>
                <a:latin typeface="Arial" panose="020B0604020202020204" pitchFamily="34" charset="0"/>
              </a:rPr>
              <a:t>Объясни.</a:t>
            </a:r>
          </a:p>
          <a:p>
            <a:pPr algn="just">
              <a:buFont typeface="Arial" panose="020B0604020202020204" pitchFamily="34" charset="0"/>
              <a:buChar char="•"/>
            </a:pPr>
            <a:r>
              <a:rPr lang="ru-RU" b="0" i="0" dirty="0">
                <a:solidFill>
                  <a:srgbClr val="000000"/>
                </a:solidFill>
                <a:effectLst/>
                <a:latin typeface="Arial" panose="020B0604020202020204" pitchFamily="34" charset="0"/>
              </a:rPr>
              <a:t>Предложи.</a:t>
            </a:r>
          </a:p>
          <a:p>
            <a:pPr algn="just">
              <a:buFont typeface="Arial" panose="020B0604020202020204" pitchFamily="34" charset="0"/>
              <a:buChar char="•"/>
            </a:pPr>
            <a:r>
              <a:rPr lang="ru-RU" b="0" i="0" dirty="0">
                <a:solidFill>
                  <a:srgbClr val="000000"/>
                </a:solidFill>
                <a:effectLst/>
                <a:latin typeface="Arial" panose="020B0604020202020204" pitchFamily="34" charset="0"/>
              </a:rPr>
              <a:t>Придумай.</a:t>
            </a:r>
          </a:p>
          <a:p>
            <a:pPr algn="just">
              <a:buFont typeface="Arial" panose="020B0604020202020204" pitchFamily="34" charset="0"/>
              <a:buChar char="•"/>
            </a:pPr>
            <a:r>
              <a:rPr lang="ru-RU" b="0" i="0" dirty="0">
                <a:solidFill>
                  <a:srgbClr val="000000"/>
                </a:solidFill>
                <a:effectLst/>
                <a:latin typeface="Arial" panose="020B0604020202020204" pitchFamily="34" charset="0"/>
              </a:rPr>
              <a:t>Поделись.</a:t>
            </a:r>
          </a:p>
        </p:txBody>
      </p:sp>
      <p:pic>
        <p:nvPicPr>
          <p:cNvPr id="25604" name="Picture 4" descr="https://pedsovet.su/_pu/60/80682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3062645"/>
            <a:ext cx="3705225" cy="262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15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корзина идей. Что это такое и как его использовать на уроке? Примеры</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6200775" y="1616075"/>
            <a:ext cx="4943475" cy="4351338"/>
          </a:xfrm>
          <a:ln>
            <a:solidFill>
              <a:schemeClr val="accent1"/>
            </a:solidFill>
          </a:ln>
        </p:spPr>
        <p:txBody>
          <a:bodyPr>
            <a:normAutofit fontScale="62500" lnSpcReduction="20000"/>
          </a:bodyPr>
          <a:lstStyle/>
          <a:p>
            <a:r>
              <a:rPr lang="ru-RU" dirty="0"/>
              <a:t>Алгоритм  работы с "Корзиной идей":</a:t>
            </a:r>
          </a:p>
          <a:p>
            <a:pPr marL="514350" indent="-514350">
              <a:buFont typeface="+mj-lt"/>
              <a:buAutoNum type="arabicPeriod"/>
            </a:pPr>
            <a:r>
              <a:rPr lang="ru-RU" dirty="0"/>
              <a:t>Объявляется тема урока.</a:t>
            </a:r>
          </a:p>
          <a:p>
            <a:pPr marL="514350" indent="-514350">
              <a:buFont typeface="+mj-lt"/>
              <a:buAutoNum type="arabicPeriod"/>
            </a:pPr>
            <a:r>
              <a:rPr lang="ru-RU" dirty="0"/>
              <a:t>Индивидуальная работа. Каждый ученик </a:t>
            </a:r>
            <a:r>
              <a:rPr lang="ru-RU" dirty="0" err="1"/>
              <a:t>тезисно</a:t>
            </a:r>
            <a:r>
              <a:rPr lang="ru-RU" dirty="0"/>
              <a:t> записывает в тетради все, что ему известно по теме. Этот этап длится недолго — 2-3 минуты.</a:t>
            </a:r>
          </a:p>
          <a:p>
            <a:pPr marL="514350" indent="-514350">
              <a:buFont typeface="+mj-lt"/>
              <a:buAutoNum type="arabicPeriod"/>
            </a:pPr>
            <a:r>
              <a:rPr lang="ru-RU" dirty="0"/>
              <a:t>Работа в парах или в группах. Учащиеся обмениваются информацией, выясняя, в чем совпали их мнения, а в чем возникли разногласия. Время проведения — 3 минуты.</a:t>
            </a:r>
          </a:p>
          <a:p>
            <a:pPr marL="514350" indent="-514350">
              <a:buFont typeface="+mj-lt"/>
              <a:buAutoNum type="arabicPeriod"/>
            </a:pPr>
            <a:r>
              <a:rPr lang="ru-RU" dirty="0"/>
              <a:t>Работа с классом. На этом этапе каждая группа высказывает свое мнение по теме, приводит свои знания или высказывает идеи по данному вопросу. Причем ответы не должны повторятся. Все высказывания учитель кратко записывает на доске.</a:t>
            </a:r>
          </a:p>
          <a:p>
            <a:pPr marL="514350" indent="-514350">
              <a:buFont typeface="+mj-lt"/>
              <a:buAutoNum type="arabicPeriod"/>
            </a:pPr>
            <a:endParaRPr lang="ru-RU" dirty="0"/>
          </a:p>
        </p:txBody>
      </p:sp>
      <p:sp>
        <p:nvSpPr>
          <p:cNvPr id="4" name="Прямоугольник 3"/>
          <p:cNvSpPr/>
          <p:nvPr/>
        </p:nvSpPr>
        <p:spPr>
          <a:xfrm>
            <a:off x="4629150" y="6211669"/>
            <a:ext cx="6096000" cy="276999"/>
          </a:xfrm>
          <a:prstGeom prst="rect">
            <a:avLst/>
          </a:prstGeom>
        </p:spPr>
        <p:txBody>
          <a:bodyPr>
            <a:spAutoFit/>
          </a:bodyPr>
          <a:lstStyle/>
          <a:p>
            <a:r>
              <a:rPr lang="ru-RU" sz="1200" dirty="0"/>
              <a:t>https://pedsovet.su/metodika/priemy/6009_priem_korzina_idey_na_uroke</a:t>
            </a:r>
          </a:p>
        </p:txBody>
      </p:sp>
      <p:pic>
        <p:nvPicPr>
          <p:cNvPr id="26626" name="Picture 2" descr="https://pedsovet.su/_pu/60/36316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219075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3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Интеллект-карта на уроке: что это такое и как его использовать?</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838200" y="1825625"/>
            <a:ext cx="9982200" cy="3898900"/>
          </a:xfrm>
          <a:ln>
            <a:solidFill>
              <a:schemeClr val="accent1"/>
            </a:solidFill>
          </a:ln>
        </p:spPr>
        <p:txBody>
          <a:bodyPr>
            <a:normAutofit fontScale="62500" lnSpcReduction="20000"/>
          </a:bodyPr>
          <a:lstStyle/>
          <a:p>
            <a:r>
              <a:rPr lang="ru-RU" b="1" dirty="0"/>
              <a:t>Как использовать прием интеллект-карт на уроках?</a:t>
            </a:r>
          </a:p>
          <a:p>
            <a:pPr marL="514350" indent="-514350">
              <a:buFont typeface="+mj-lt"/>
              <a:buAutoNum type="arabicPeriod"/>
            </a:pPr>
            <a:r>
              <a:rPr lang="ru-RU" dirty="0"/>
              <a:t>Этапы создания интеллектуальной карты:</a:t>
            </a:r>
          </a:p>
          <a:p>
            <a:pPr marL="514350" indent="-514350">
              <a:buFont typeface="+mj-lt"/>
              <a:buAutoNum type="arabicPeriod"/>
            </a:pPr>
            <a:r>
              <a:rPr lang="ru-RU" dirty="0"/>
              <a:t>Используют доску, лист бумаги, графический редактор планшета или компьютера, цветные карандаши, ручки, фломастеры, наклейки, стоп- сигналы.</a:t>
            </a:r>
          </a:p>
          <a:p>
            <a:pPr marL="514350" indent="-514350">
              <a:buFont typeface="+mj-lt"/>
              <a:buAutoNum type="arabicPeriod"/>
            </a:pPr>
            <a:r>
              <a:rPr lang="ru-RU" dirty="0"/>
              <a:t>В центральный круг помещают изучаемое понятие (вписывают тему, слово, личность, объект, систему, явление).</a:t>
            </a:r>
          </a:p>
          <a:p>
            <a:pPr marL="514350" indent="-514350">
              <a:buFont typeface="+mj-lt"/>
              <a:buAutoNum type="arabicPeriod"/>
            </a:pPr>
            <a:r>
              <a:rPr lang="ru-RU" dirty="0"/>
              <a:t>От него рисуют расходящиеся лучи (или ветки) разного цвета, длиннее, короче, толще, тоньше. На них вписывают слова — ассоциации, вызванные родительским понятием.</a:t>
            </a:r>
          </a:p>
          <a:p>
            <a:pPr marL="514350" indent="-514350">
              <a:buFont typeface="+mj-lt"/>
              <a:buAutoNum type="arabicPeriod"/>
            </a:pPr>
            <a:r>
              <a:rPr lang="ru-RU" dirty="0"/>
              <a:t>Рисуют ветви второго порядка, на которых помещают ассоциации, принадлежащие ветвям первого уровня.</a:t>
            </a:r>
          </a:p>
          <a:p>
            <a:pPr marL="514350" indent="-514350">
              <a:buFont typeface="+mj-lt"/>
              <a:buAutoNum type="arabicPeriod"/>
            </a:pPr>
            <a:r>
              <a:rPr lang="ru-RU" dirty="0"/>
              <a:t>Можно и нужно рисовать картинки, использовать наклейки.</a:t>
            </a:r>
          </a:p>
          <a:p>
            <a:pPr marL="514350" indent="-514350">
              <a:buFont typeface="+mj-lt"/>
              <a:buAutoNum type="arabicPeriod"/>
            </a:pPr>
            <a:r>
              <a:rPr lang="ru-RU" dirty="0"/>
              <a:t>Смысловые блоки (ветви, образующие деревья) рекомендуется обводить в круги, рамочки разного цвета.</a:t>
            </a:r>
          </a:p>
          <a:p>
            <a:endParaRPr lang="ru-RU" dirty="0"/>
          </a:p>
        </p:txBody>
      </p:sp>
      <p:sp>
        <p:nvSpPr>
          <p:cNvPr id="4" name="Прямоугольник 3"/>
          <p:cNvSpPr/>
          <p:nvPr/>
        </p:nvSpPr>
        <p:spPr>
          <a:xfrm>
            <a:off x="3257550" y="6211669"/>
            <a:ext cx="7058025" cy="369332"/>
          </a:xfrm>
          <a:prstGeom prst="rect">
            <a:avLst/>
          </a:prstGeom>
        </p:spPr>
        <p:txBody>
          <a:bodyPr wrap="square">
            <a:spAutoFit/>
          </a:bodyPr>
          <a:lstStyle/>
          <a:p>
            <a:r>
              <a:rPr lang="ru-RU" dirty="0"/>
              <a:t>https://pedsovet.su/metodika/priemy/6331_mindmap_na_uroke</a:t>
            </a:r>
          </a:p>
        </p:txBody>
      </p:sp>
    </p:spTree>
    <p:extLst>
      <p:ext uri="{BB962C8B-B14F-4D97-AF65-F5344CB8AC3E}">
        <p14:creationId xmlns:p14="http://schemas.microsoft.com/office/powerpoint/2010/main" val="2913863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"Логическая цепочка": примеры использования на уроках</a:t>
            </a:r>
            <a:br>
              <a:rPr lang="ru-RU" b="1" dirty="0">
                <a:solidFill>
                  <a:srgbClr val="FF0000"/>
                </a:solidFill>
              </a:rPr>
            </a:br>
            <a:endParaRPr lang="ru-RU" dirty="0">
              <a:solidFill>
                <a:srgbClr val="FF0000"/>
              </a:solidFill>
            </a:endParaRPr>
          </a:p>
        </p:txBody>
      </p:sp>
      <p:sp>
        <p:nvSpPr>
          <p:cNvPr id="4" name="Прямоугольник 3"/>
          <p:cNvSpPr/>
          <p:nvPr/>
        </p:nvSpPr>
        <p:spPr>
          <a:xfrm>
            <a:off x="4638675" y="6211669"/>
            <a:ext cx="6096000" cy="276999"/>
          </a:xfrm>
          <a:prstGeom prst="rect">
            <a:avLst/>
          </a:prstGeom>
        </p:spPr>
        <p:txBody>
          <a:bodyPr>
            <a:spAutoFit/>
          </a:bodyPr>
          <a:lstStyle/>
          <a:p>
            <a:r>
              <a:rPr lang="ru-RU" sz="1200" dirty="0"/>
              <a:t>https://pedsovet.su/metodika/priemy/6028_logicheskaya_cepochka</a:t>
            </a:r>
          </a:p>
        </p:txBody>
      </p:sp>
      <p:pic>
        <p:nvPicPr>
          <p:cNvPr id="28674" name="Picture 2" descr="https://pedsovet.su/_pu/60/72920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3096419"/>
            <a:ext cx="5715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7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FF0000"/>
                </a:solidFill>
              </a:rPr>
              <a:t>Прием «</a:t>
            </a:r>
            <a:r>
              <a:rPr lang="ru-RU" sz="3600" b="1" dirty="0" err="1">
                <a:solidFill>
                  <a:srgbClr val="FF0000"/>
                </a:solidFill>
              </a:rPr>
              <a:t>Реверсионная</a:t>
            </a:r>
            <a:r>
              <a:rPr lang="ru-RU" sz="3600" b="1" dirty="0">
                <a:solidFill>
                  <a:srgbClr val="FF0000"/>
                </a:solidFill>
              </a:rPr>
              <a:t> мозговая атака»: действие от противного</a:t>
            </a:r>
            <a:br>
              <a:rPr lang="ru-RU" b="1" dirty="0"/>
            </a:br>
            <a:endParaRPr lang="ru-RU" dirty="0"/>
          </a:p>
        </p:txBody>
      </p:sp>
      <p:sp>
        <p:nvSpPr>
          <p:cNvPr id="4" name="Прямоугольник 3"/>
          <p:cNvSpPr/>
          <p:nvPr/>
        </p:nvSpPr>
        <p:spPr>
          <a:xfrm>
            <a:off x="2085975" y="6211669"/>
            <a:ext cx="8734425" cy="369332"/>
          </a:xfrm>
          <a:prstGeom prst="rect">
            <a:avLst/>
          </a:prstGeom>
        </p:spPr>
        <p:txBody>
          <a:bodyPr wrap="square">
            <a:spAutoFit/>
          </a:bodyPr>
          <a:lstStyle/>
          <a:p>
            <a:r>
              <a:rPr lang="ru-RU" dirty="0"/>
              <a:t>https://pedsovet.su/metodika/priemy/6395_reversivnaya_mozgovaya_ataka</a:t>
            </a:r>
          </a:p>
        </p:txBody>
      </p:sp>
      <p:pic>
        <p:nvPicPr>
          <p:cNvPr id="29698" name="Picture 2" descr="https://pedsovet.su/_pu/63/757522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6225" y="2143919"/>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0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CABE9-5408-49AE-8914-5B46E9DCF631}"/>
              </a:ext>
            </a:extLst>
          </p:cNvPr>
          <p:cNvSpPr>
            <a:spLocks noGrp="1"/>
          </p:cNvSpPr>
          <p:nvPr>
            <p:ph type="title"/>
          </p:nvPr>
        </p:nvSpPr>
        <p:spPr>
          <a:xfrm>
            <a:off x="838200" y="154745"/>
            <a:ext cx="10515600" cy="1535943"/>
          </a:xfrm>
        </p:spPr>
        <p:txBody>
          <a:bodyPr>
            <a:normAutofit fontScale="90000"/>
          </a:bodyPr>
          <a:lstStyle/>
          <a:p>
            <a:pPr algn="ctr"/>
            <a:r>
              <a:rPr lang="ru-RU" b="1" i="1" dirty="0">
                <a:solidFill>
                  <a:srgbClr val="2A2723"/>
                </a:solidFill>
                <a:effectLst/>
                <a:latin typeface="Georgia" panose="02040502050405020303" pitchFamily="18" charset="0"/>
              </a:rPr>
              <a:t>Психология активных методов обучения</a:t>
            </a:r>
            <a:br>
              <a:rPr lang="ru-RU" b="0" i="1" dirty="0">
                <a:solidFill>
                  <a:srgbClr val="2A2723"/>
                </a:solidFill>
                <a:effectLst/>
                <a:latin typeface="Georgia" panose="02040502050405020303" pitchFamily="18" charset="0"/>
              </a:rPr>
            </a:br>
            <a:endParaRPr lang="ru-KZ" dirty="0"/>
          </a:p>
        </p:txBody>
      </p:sp>
      <p:sp>
        <p:nvSpPr>
          <p:cNvPr id="3" name="Объект 2">
            <a:extLst>
              <a:ext uri="{FF2B5EF4-FFF2-40B4-BE49-F238E27FC236}">
                <a16:creationId xmlns:a16="http://schemas.microsoft.com/office/drawing/2014/main" id="{4C7C8D62-EF6A-4762-9129-BEC0C0C02751}"/>
              </a:ext>
            </a:extLst>
          </p:cNvPr>
          <p:cNvSpPr>
            <a:spLocks noGrp="1"/>
          </p:cNvSpPr>
          <p:nvPr>
            <p:ph idx="1"/>
          </p:nvPr>
        </p:nvSpPr>
        <p:spPr>
          <a:xfrm>
            <a:off x="267286" y="1364566"/>
            <a:ext cx="11086514" cy="5338689"/>
          </a:xfrm>
        </p:spPr>
        <p:txBody>
          <a:bodyPr>
            <a:normAutofit fontScale="85000" lnSpcReduction="20000"/>
          </a:bodyPr>
          <a:lstStyle/>
          <a:p>
            <a:pPr marL="0" indent="0" algn="just">
              <a:buNone/>
            </a:pPr>
            <a:r>
              <a:rPr lang="ru-RU" b="0" i="0" dirty="0">
                <a:solidFill>
                  <a:srgbClr val="2A2723"/>
                </a:solidFill>
                <a:effectLst/>
                <a:latin typeface="Georgia" panose="02040502050405020303" pitchFamily="18" charset="0"/>
              </a:rPr>
              <a:t>	</a:t>
            </a:r>
            <a:r>
              <a:rPr lang="ru-RU" b="0" i="0" dirty="0">
                <a:solidFill>
                  <a:srgbClr val="2A2723"/>
                </a:solidFill>
                <a:effectLst/>
                <a:latin typeface="Times New Roman" panose="02020603050405020304" pitchFamily="18" charset="0"/>
                <a:cs typeface="Times New Roman" panose="02020603050405020304" pitchFamily="18" charset="0"/>
              </a:rPr>
              <a:t>О психологической теории учения можно сформулировать основные требования к методике обучения, в том числе и к методике преподавания психологии.</a:t>
            </a:r>
          </a:p>
          <a:p>
            <a:pPr marL="0" indent="0" algn="just">
              <a:buNone/>
            </a:pPr>
            <a:r>
              <a:rPr lang="ru-RU" b="0" i="0" dirty="0">
                <a:solidFill>
                  <a:srgbClr val="2A2723"/>
                </a:solidFill>
                <a:effectLst/>
                <a:latin typeface="Times New Roman" panose="02020603050405020304" pitchFamily="18" charset="0"/>
                <a:cs typeface="Times New Roman" panose="02020603050405020304" pitchFamily="18" charset="0"/>
              </a:rPr>
              <a:t>	Эти требования сводятся к следующим:</a:t>
            </a:r>
          </a:p>
          <a:p>
            <a:pPr marL="0" indent="0" algn="just">
              <a:buNone/>
            </a:pPr>
            <a:r>
              <a:rPr lang="ru-RU" b="0" i="0" dirty="0">
                <a:solidFill>
                  <a:srgbClr val="2A2723"/>
                </a:solidFill>
                <a:effectLst/>
                <a:latin typeface="Times New Roman" panose="02020603050405020304" pitchFamily="18" charset="0"/>
                <a:cs typeface="Times New Roman" panose="02020603050405020304" pitchFamily="18" charset="0"/>
              </a:rPr>
              <a:t>	1.        методы и приемы обучения должны стимулировать активную познавательную, особенно мыслительную, деятельность обучаемого;</a:t>
            </a:r>
          </a:p>
          <a:p>
            <a:pPr marL="0" indent="0" algn="just">
              <a:buNone/>
            </a:pPr>
            <a:r>
              <a:rPr lang="ru-RU" b="0" i="0" dirty="0">
                <a:solidFill>
                  <a:srgbClr val="2A2723"/>
                </a:solidFill>
                <a:effectLst/>
                <a:latin typeface="Times New Roman" panose="02020603050405020304" pitchFamily="18" charset="0"/>
                <a:cs typeface="Times New Roman" panose="02020603050405020304" pitchFamily="18" charset="0"/>
              </a:rPr>
              <a:t>	2.        контроль хода обучения и оценка его результатов должны проводиться не по таким формальным и случайным показателям, как умение обучаемого воспроизводить те или иные заученные знания, а по более существенным — умению использовать знания при анализе и оценке реальных явлений, объяснению которых служат эти знания;</a:t>
            </a:r>
          </a:p>
          <a:p>
            <a:pPr marL="0" indent="0" algn="just">
              <a:buNone/>
            </a:pPr>
            <a:r>
              <a:rPr lang="ru-RU" b="0" i="0" dirty="0">
                <a:solidFill>
                  <a:srgbClr val="2A2723"/>
                </a:solidFill>
                <a:effectLst/>
                <a:latin typeface="Times New Roman" panose="02020603050405020304" pitchFamily="18" charset="0"/>
                <a:cs typeface="Times New Roman" panose="02020603050405020304" pitchFamily="18" charset="0"/>
              </a:rPr>
              <a:t>	3.        обучение не должно сводиться к сообщению научных знаний в готовых («книжных») формулировках для пассивного восприятия и непосредственного запоминания их студентами, а представлять учебные задачи, которые студенты должны научиться решать, чтобы овладеть не просто частным, а некоторым общим способом (принципом) решения относительно широкого круга конкретных задач данного класса, данной совокупности;</a:t>
            </a:r>
          </a:p>
          <a:p>
            <a:pPr marL="0" indent="0">
              <a:buNone/>
            </a:pPr>
            <a:endParaRPr lang="ru-KZ" dirty="0"/>
          </a:p>
        </p:txBody>
      </p:sp>
    </p:spTree>
    <p:extLst>
      <p:ext uri="{BB962C8B-B14F-4D97-AF65-F5344CB8AC3E}">
        <p14:creationId xmlns:p14="http://schemas.microsoft.com/office/powerpoint/2010/main" val="2917746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"Дерево предсказаний" на уроках в школе: варианты применения</a:t>
            </a:r>
            <a:br>
              <a:rPr lang="ru-RU" b="1" dirty="0">
                <a:solidFill>
                  <a:srgbClr val="FF0000"/>
                </a:solidFill>
              </a:rPr>
            </a:br>
            <a:endParaRPr lang="ru-RU" dirty="0">
              <a:solidFill>
                <a:srgbClr val="FF0000"/>
              </a:solidFill>
            </a:endParaRPr>
          </a:p>
        </p:txBody>
      </p:sp>
      <p:sp>
        <p:nvSpPr>
          <p:cNvPr id="4" name="Прямоугольник 3"/>
          <p:cNvSpPr/>
          <p:nvPr/>
        </p:nvSpPr>
        <p:spPr>
          <a:xfrm>
            <a:off x="2686050" y="6211669"/>
            <a:ext cx="7372350" cy="369332"/>
          </a:xfrm>
          <a:prstGeom prst="rect">
            <a:avLst/>
          </a:prstGeom>
        </p:spPr>
        <p:txBody>
          <a:bodyPr wrap="square">
            <a:spAutoFit/>
          </a:bodyPr>
          <a:lstStyle/>
          <a:p>
            <a:r>
              <a:rPr lang="ru-RU" dirty="0"/>
              <a:t>https://pedsovet.su/metodika/priemy/6027_derevo_predskazaniy</a:t>
            </a:r>
          </a:p>
        </p:txBody>
      </p:sp>
      <p:pic>
        <p:nvPicPr>
          <p:cNvPr id="30722" name="Picture 2" descr="https://pedsovet.su/_pu/60/395379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2043906"/>
            <a:ext cx="57150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FF0000"/>
                </a:solidFill>
              </a:rPr>
              <a:t>Методический прием "Отсроченная отгадка"</a:t>
            </a:r>
          </a:p>
        </p:txBody>
      </p:sp>
      <p:sp>
        <p:nvSpPr>
          <p:cNvPr id="3" name="Объект 2"/>
          <p:cNvSpPr>
            <a:spLocks noGrp="1"/>
          </p:cNvSpPr>
          <p:nvPr>
            <p:ph idx="1"/>
          </p:nvPr>
        </p:nvSpPr>
        <p:spPr>
          <a:xfrm>
            <a:off x="838200" y="1825625"/>
            <a:ext cx="5657850" cy="1879600"/>
          </a:xfrm>
          <a:ln>
            <a:solidFill>
              <a:schemeClr val="accent1"/>
            </a:solidFill>
          </a:ln>
        </p:spPr>
        <p:txBody>
          <a:bodyPr>
            <a:normAutofit fontScale="70000" lnSpcReduction="20000"/>
          </a:bodyPr>
          <a:lstStyle/>
          <a:p>
            <a:r>
              <a:rPr lang="ru-RU" i="1" dirty="0"/>
              <a:t>Прием "Отсроченная отгадка" был предложен А. </a:t>
            </a:r>
            <a:r>
              <a:rPr lang="ru-RU" i="1" dirty="0" err="1"/>
              <a:t>Гином</a:t>
            </a:r>
            <a:r>
              <a:rPr lang="ru-RU" i="1" dirty="0"/>
              <a:t> и в ряде методических разработок получил свое прочтение. По сути, этот прием — способ необычно начать урок, задать интригу, уже с самого начала урока активировать мышление учащихся, придав ему определенное направление, созвучное теме урока.</a:t>
            </a:r>
            <a:endParaRPr lang="ru-RU" dirty="0"/>
          </a:p>
        </p:txBody>
      </p:sp>
      <p:sp>
        <p:nvSpPr>
          <p:cNvPr id="4" name="Прямоугольник 3"/>
          <p:cNvSpPr/>
          <p:nvPr/>
        </p:nvSpPr>
        <p:spPr>
          <a:xfrm>
            <a:off x="2495550" y="6311900"/>
            <a:ext cx="8096250" cy="369332"/>
          </a:xfrm>
          <a:prstGeom prst="rect">
            <a:avLst/>
          </a:prstGeom>
        </p:spPr>
        <p:txBody>
          <a:bodyPr wrap="square">
            <a:spAutoFit/>
          </a:bodyPr>
          <a:lstStyle/>
          <a:p>
            <a:r>
              <a:rPr lang="ru-RU" dirty="0"/>
              <a:t>https://pedsovet.su/metodika/priemy/6047_otsrochennaya_otgadka</a:t>
            </a:r>
          </a:p>
        </p:txBody>
      </p:sp>
      <p:pic>
        <p:nvPicPr>
          <p:cNvPr id="31746" name="Picture 2" descr="https://pedsovet.su/_pu/60/35249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225" y="3267075"/>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4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FF0000"/>
                </a:solidFill>
              </a:rPr>
              <a:t>Методический прием «Слово — эстафета»: алгоритм работы с приемом на занятии со взрослыми или детьми</a:t>
            </a:r>
            <a:br>
              <a:rPr lang="ru-RU" sz="2800" b="1" dirty="0">
                <a:solidFill>
                  <a:srgbClr val="FF0000"/>
                </a:solidFill>
              </a:rPr>
            </a:br>
            <a:endParaRPr lang="ru-RU" sz="2800" dirty="0">
              <a:solidFill>
                <a:srgbClr val="FF0000"/>
              </a:solidFill>
            </a:endParaRPr>
          </a:p>
        </p:txBody>
      </p:sp>
      <p:sp>
        <p:nvSpPr>
          <p:cNvPr id="3" name="Объект 2"/>
          <p:cNvSpPr>
            <a:spLocks noGrp="1"/>
          </p:cNvSpPr>
          <p:nvPr>
            <p:ph idx="1"/>
          </p:nvPr>
        </p:nvSpPr>
        <p:spPr>
          <a:ln>
            <a:solidFill>
              <a:schemeClr val="accent1"/>
            </a:solidFill>
          </a:ln>
        </p:spPr>
        <p:txBody>
          <a:bodyPr>
            <a:normAutofit fontScale="92500" lnSpcReduction="10000"/>
          </a:bodyPr>
          <a:lstStyle/>
          <a:p>
            <a:r>
              <a:rPr lang="ru-RU" b="1" dirty="0"/>
              <a:t>Суть приема</a:t>
            </a:r>
          </a:p>
          <a:p>
            <a:r>
              <a:rPr lang="ru-RU" dirty="0"/>
              <a:t>Прием «Слово — эстафета» предполагает коллективную форму работы. Основная цель использования данного приема — организационная. Он дает возможность во время обсуждения темы задействовать всех участников занятия.</a:t>
            </a:r>
          </a:p>
          <a:p>
            <a:r>
              <a:rPr lang="ru-RU" dirty="0"/>
              <a:t>Суть приема заключается в том, что после ознакомления с заданием каждый должен озвучить свое мнение на эту тему. При этом указывается определенная последовательность выступлений:</a:t>
            </a:r>
          </a:p>
          <a:p>
            <a:r>
              <a:rPr lang="ru-RU" dirty="0"/>
              <a:t>от первой парты до последней;</a:t>
            </a:r>
          </a:p>
          <a:p>
            <a:r>
              <a:rPr lang="ru-RU" dirty="0"/>
              <a:t>по кругу;</a:t>
            </a:r>
          </a:p>
          <a:p>
            <a:r>
              <a:rPr lang="ru-RU" dirty="0"/>
              <a:t>в хаотичном порядке.</a:t>
            </a:r>
          </a:p>
        </p:txBody>
      </p:sp>
      <p:sp>
        <p:nvSpPr>
          <p:cNvPr id="4" name="Прямоугольник 3"/>
          <p:cNvSpPr/>
          <p:nvPr/>
        </p:nvSpPr>
        <p:spPr>
          <a:xfrm>
            <a:off x="4781550" y="6176963"/>
            <a:ext cx="6096000" cy="261610"/>
          </a:xfrm>
          <a:prstGeom prst="rect">
            <a:avLst/>
          </a:prstGeom>
        </p:spPr>
        <p:txBody>
          <a:bodyPr>
            <a:spAutoFit/>
          </a:bodyPr>
          <a:lstStyle/>
          <a:p>
            <a:r>
              <a:rPr lang="ru-RU" sz="1100" dirty="0"/>
              <a:t>https://pedsovet.su/metodika/priemy/6398_priem_slovo_estafeta_na_uroke</a:t>
            </a:r>
          </a:p>
        </p:txBody>
      </p:sp>
    </p:spTree>
    <p:extLst>
      <p:ext uri="{BB962C8B-B14F-4D97-AF65-F5344CB8AC3E}">
        <p14:creationId xmlns:p14="http://schemas.microsoft.com/office/powerpoint/2010/main" val="2284058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"Ледокол", или Как "растопить лед" между учениками</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3295650" y="1825625"/>
            <a:ext cx="8058150" cy="4351338"/>
          </a:xfrm>
          <a:ln>
            <a:solidFill>
              <a:schemeClr val="accent1"/>
            </a:solidFill>
          </a:ln>
        </p:spPr>
        <p:txBody>
          <a:bodyPr/>
          <a:lstStyle/>
          <a:p>
            <a:r>
              <a:rPr lang="ru-RU" b="1" dirty="0"/>
              <a:t>Упражнение «Добрые слова»</a:t>
            </a:r>
          </a:p>
          <a:p>
            <a:r>
              <a:rPr lang="ru-RU" b="1" dirty="0"/>
              <a:t>Упражнение «Легкий разговор»</a:t>
            </a:r>
          </a:p>
          <a:p>
            <a:r>
              <a:rPr lang="ru-RU" b="1" dirty="0"/>
              <a:t>Упражнение «Хочу поделиться!»</a:t>
            </a:r>
            <a:r>
              <a:rPr lang="ru-RU" dirty="0"/>
              <a:t>. </a:t>
            </a:r>
          </a:p>
          <a:p>
            <a:r>
              <a:rPr lang="ru-RU" b="1" dirty="0"/>
              <a:t>упражнение «Отыщи кого-нибудь»</a:t>
            </a:r>
            <a:endParaRPr lang="ru-RU" dirty="0"/>
          </a:p>
        </p:txBody>
      </p:sp>
      <p:sp>
        <p:nvSpPr>
          <p:cNvPr id="4" name="Прямоугольник 3"/>
          <p:cNvSpPr/>
          <p:nvPr/>
        </p:nvSpPr>
        <p:spPr>
          <a:xfrm>
            <a:off x="5482132" y="6311900"/>
            <a:ext cx="5780685" cy="369332"/>
          </a:xfrm>
          <a:prstGeom prst="rect">
            <a:avLst/>
          </a:prstGeom>
        </p:spPr>
        <p:txBody>
          <a:bodyPr wrap="none">
            <a:spAutoFit/>
          </a:bodyPr>
          <a:lstStyle/>
          <a:p>
            <a:r>
              <a:rPr lang="ru-RU" dirty="0"/>
              <a:t>https://pedsovet.su/metodika/priemy/6414_priem_ledokol</a:t>
            </a:r>
          </a:p>
        </p:txBody>
      </p:sp>
      <p:pic>
        <p:nvPicPr>
          <p:cNvPr id="5" name="Рисунок 7" descr="tal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1690688"/>
            <a:ext cx="2065338" cy="2757828"/>
          </a:xfrm>
          <a:prstGeom prst="rect">
            <a:avLst/>
          </a:prstGeom>
          <a:noFill/>
        </p:spPr>
      </p:pic>
    </p:spTree>
    <p:extLst>
      <p:ext uri="{BB962C8B-B14F-4D97-AF65-F5344CB8AC3E}">
        <p14:creationId xmlns:p14="http://schemas.microsoft.com/office/powerpoint/2010/main" val="255829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«Выглядит как, звучит как» в практике работы с детьми и взрослыми</a:t>
            </a:r>
            <a:br>
              <a:rPr lang="ru-RU" b="1" dirty="0">
                <a:solidFill>
                  <a:srgbClr val="FF0000"/>
                </a:solidFill>
              </a:rPr>
            </a:br>
            <a:endParaRPr lang="ru-RU" dirty="0">
              <a:solidFill>
                <a:srgbClr val="FF0000"/>
              </a:solidFill>
            </a:endParaRPr>
          </a:p>
        </p:txBody>
      </p:sp>
      <p:sp>
        <p:nvSpPr>
          <p:cNvPr id="4" name="Прямоугольник 3"/>
          <p:cNvSpPr/>
          <p:nvPr/>
        </p:nvSpPr>
        <p:spPr>
          <a:xfrm>
            <a:off x="4600575" y="6311900"/>
            <a:ext cx="6096000" cy="646331"/>
          </a:xfrm>
          <a:prstGeom prst="rect">
            <a:avLst/>
          </a:prstGeom>
        </p:spPr>
        <p:txBody>
          <a:bodyPr>
            <a:spAutoFit/>
          </a:bodyPr>
          <a:lstStyle/>
          <a:p>
            <a:r>
              <a:rPr lang="ru-RU" dirty="0"/>
              <a:t>https://pedsovet.su/metodika/priemy/6364_priem_vyglyadit_kak_zvuchit_kak</a:t>
            </a:r>
          </a:p>
        </p:txBody>
      </p:sp>
      <p:pic>
        <p:nvPicPr>
          <p:cNvPr id="32770" name="Picture 2" descr="https://pedsovet.su/_pu/63/000139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5224" y="2486818"/>
            <a:ext cx="3213497" cy="214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64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«Цепочка соответствий». Как использовать прием на уроке?</a:t>
            </a:r>
            <a:br>
              <a:rPr lang="ru-RU" b="1" dirty="0">
                <a:solidFill>
                  <a:srgbClr val="FF0000"/>
                </a:solidFill>
              </a:rPr>
            </a:br>
            <a:endParaRPr lang="ru-RU" dirty="0">
              <a:solidFill>
                <a:srgbClr val="FF0000"/>
              </a:solidFill>
            </a:endParaRPr>
          </a:p>
        </p:txBody>
      </p:sp>
      <p:sp>
        <p:nvSpPr>
          <p:cNvPr id="4" name="Прямоугольник 3"/>
          <p:cNvSpPr/>
          <p:nvPr/>
        </p:nvSpPr>
        <p:spPr>
          <a:xfrm>
            <a:off x="4600575" y="6311900"/>
            <a:ext cx="6096000" cy="646331"/>
          </a:xfrm>
          <a:prstGeom prst="rect">
            <a:avLst/>
          </a:prstGeom>
        </p:spPr>
        <p:txBody>
          <a:bodyPr>
            <a:spAutoFit/>
          </a:bodyPr>
          <a:lstStyle/>
          <a:p>
            <a:r>
              <a:rPr lang="ru-RU" dirty="0"/>
              <a:t>https://pedsovet.su/metodika/priemy/6399_priem_tsepochka_sootvetstviy</a:t>
            </a:r>
          </a:p>
        </p:txBody>
      </p:sp>
      <p:pic>
        <p:nvPicPr>
          <p:cNvPr id="33794" name="Picture 2" descr="https://pedsovet.su/_pu/63/724067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5" y="2064544"/>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0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FF0000"/>
                </a:solidFill>
              </a:rPr>
              <a:t>Прием "Двухрядный круглый стол" для проведения рефлексии на уроке. Как провести обсуждение по сложной теме?</a:t>
            </a:r>
            <a:br>
              <a:rPr lang="ru-RU" sz="3200" b="1" dirty="0">
                <a:solidFill>
                  <a:srgbClr val="FF0000"/>
                </a:solidFill>
              </a:rPr>
            </a:br>
            <a:endParaRPr lang="ru-RU" sz="3200" dirty="0">
              <a:solidFill>
                <a:srgbClr val="FF0000"/>
              </a:solidFill>
            </a:endParaRPr>
          </a:p>
        </p:txBody>
      </p:sp>
      <p:sp>
        <p:nvSpPr>
          <p:cNvPr id="4" name="Прямоугольник 3"/>
          <p:cNvSpPr/>
          <p:nvPr/>
        </p:nvSpPr>
        <p:spPr>
          <a:xfrm>
            <a:off x="4933950" y="6211669"/>
            <a:ext cx="6096000" cy="646331"/>
          </a:xfrm>
          <a:prstGeom prst="rect">
            <a:avLst/>
          </a:prstGeom>
        </p:spPr>
        <p:txBody>
          <a:bodyPr>
            <a:spAutoFit/>
          </a:bodyPr>
          <a:lstStyle/>
          <a:p>
            <a:r>
              <a:rPr lang="ru-RU" dirty="0"/>
              <a:t>https://pedsovet.su/metodika/priemy/6385_dvuhryadny_krugly_stol_na_uroke</a:t>
            </a:r>
          </a:p>
        </p:txBody>
      </p:sp>
      <p:pic>
        <p:nvPicPr>
          <p:cNvPr id="46082" name="Picture 2" descr="https://pedsovet.su/_pu/63/6211285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070" y="1539875"/>
            <a:ext cx="60658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54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«Общее — уникальное» как средство развития логических способностей учеников</a:t>
            </a:r>
            <a:br>
              <a:rPr lang="ru-RU" b="1" dirty="0"/>
            </a:br>
            <a:endParaRPr lang="ru-RU" dirty="0"/>
          </a:p>
        </p:txBody>
      </p:sp>
      <p:pic>
        <p:nvPicPr>
          <p:cNvPr id="47106" name="Picture 2" descr="https://pedsovet.su/_pu/64/s3146878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1881" y="2076450"/>
            <a:ext cx="4672869" cy="27725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00275" y="5972860"/>
            <a:ext cx="8239125" cy="369332"/>
          </a:xfrm>
          <a:prstGeom prst="rect">
            <a:avLst/>
          </a:prstGeom>
        </p:spPr>
        <p:txBody>
          <a:bodyPr wrap="square">
            <a:spAutoFit/>
          </a:bodyPr>
          <a:lstStyle/>
          <a:p>
            <a:r>
              <a:rPr lang="ru-RU" dirty="0"/>
              <a:t>https://pedsovet.su/metodika/priemy/6410_unikalnoe_obschee</a:t>
            </a:r>
          </a:p>
        </p:txBody>
      </p:sp>
      <p:pic>
        <p:nvPicPr>
          <p:cNvPr id="5" name="Рисунок 8" descr="orato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a:xfrm>
            <a:off x="504825" y="1867640"/>
            <a:ext cx="1944853" cy="2294785"/>
          </a:xfrm>
          <a:prstGeom prst="rect">
            <a:avLst/>
          </a:prstGeom>
          <a:noFill/>
        </p:spPr>
      </p:pic>
    </p:spTree>
    <p:extLst>
      <p:ext uri="{BB962C8B-B14F-4D97-AF65-F5344CB8AC3E}">
        <p14:creationId xmlns:p14="http://schemas.microsoft.com/office/powerpoint/2010/main" val="1631585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12 приемов эффективного обучения</a:t>
            </a:r>
            <a:br>
              <a:rPr lang="ru-RU" b="1" dirty="0">
                <a:solidFill>
                  <a:srgbClr val="FF0000"/>
                </a:solidFill>
              </a:rPr>
            </a:br>
            <a:endParaRPr lang="ru-RU" dirty="0">
              <a:solidFill>
                <a:srgbClr val="FF0000"/>
              </a:solidFill>
            </a:endParaRPr>
          </a:p>
        </p:txBody>
      </p:sp>
      <p:sp>
        <p:nvSpPr>
          <p:cNvPr id="4" name="Прямоугольник 3"/>
          <p:cNvSpPr/>
          <p:nvPr/>
        </p:nvSpPr>
        <p:spPr>
          <a:xfrm>
            <a:off x="6794198" y="6311900"/>
            <a:ext cx="3785203" cy="369332"/>
          </a:xfrm>
          <a:prstGeom prst="rect">
            <a:avLst/>
          </a:prstGeom>
        </p:spPr>
        <p:txBody>
          <a:bodyPr wrap="none">
            <a:spAutoFit/>
          </a:bodyPr>
          <a:lstStyle/>
          <a:p>
            <a:r>
              <a:rPr lang="ru-RU" dirty="0"/>
              <a:t>https://pedsovet.su/publ/70-1-0-4728</a:t>
            </a:r>
          </a:p>
        </p:txBody>
      </p:sp>
      <p:pic>
        <p:nvPicPr>
          <p:cNvPr id="5" name="Рисунок 8" descr="orator"/>
          <p:cNvPicPr>
            <a:picLocks noGrp="1" noChangeAspect="1" noChangeArrowheads="1"/>
          </p:cNvPicPr>
          <p:nvPr>
            <p:ph idx="1"/>
          </p:nvPr>
        </p:nvPicPr>
        <p:blipFill>
          <a:blip r:embed="rId2">
            <a:lum contrast="60000"/>
            <a:extLst>
              <a:ext uri="{28A0092B-C50C-407E-A947-70E740481C1C}">
                <a14:useLocalDpi xmlns:a14="http://schemas.microsoft.com/office/drawing/2010/main" val="0"/>
              </a:ext>
            </a:extLst>
          </a:blip>
          <a:srcRect/>
          <a:stretch>
            <a:fillRect/>
          </a:stretch>
        </p:blipFill>
        <p:spPr>
          <a:xfrm>
            <a:off x="1133474" y="1767681"/>
            <a:ext cx="2181225" cy="2573846"/>
          </a:xfrm>
          <a:noFill/>
        </p:spPr>
      </p:pic>
    </p:spTree>
    <p:extLst>
      <p:ext uri="{BB962C8B-B14F-4D97-AF65-F5344CB8AC3E}">
        <p14:creationId xmlns:p14="http://schemas.microsoft.com/office/powerpoint/2010/main" val="42034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Прием "Интервью" на уроке: как его использовать и что он дает</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3209924" y="1825625"/>
            <a:ext cx="8143875" cy="4351338"/>
          </a:xfrm>
          <a:ln>
            <a:solidFill>
              <a:schemeClr val="accent1"/>
            </a:solidFill>
          </a:ln>
        </p:spPr>
        <p:txBody>
          <a:bodyPr/>
          <a:lstStyle/>
          <a:p>
            <a:r>
              <a:rPr lang="ru-RU" dirty="0"/>
              <a:t>интервьюирование учителя по теме урока;</a:t>
            </a:r>
          </a:p>
          <a:p>
            <a:r>
              <a:rPr lang="ru-RU" dirty="0"/>
              <a:t>интервьюирование учителя в роли персонажа;</a:t>
            </a:r>
          </a:p>
          <a:p>
            <a:r>
              <a:rPr lang="ru-RU" dirty="0"/>
              <a:t>интервьюирование учениками друг друга в ходе ролевой игры.</a:t>
            </a:r>
          </a:p>
          <a:p>
            <a:endParaRPr lang="ru-RU" dirty="0"/>
          </a:p>
        </p:txBody>
      </p:sp>
      <p:sp>
        <p:nvSpPr>
          <p:cNvPr id="4" name="Прямоугольник 3"/>
          <p:cNvSpPr/>
          <p:nvPr/>
        </p:nvSpPr>
        <p:spPr>
          <a:xfrm>
            <a:off x="6205288" y="6387584"/>
            <a:ext cx="6125075" cy="369332"/>
          </a:xfrm>
          <a:prstGeom prst="rect">
            <a:avLst/>
          </a:prstGeom>
        </p:spPr>
        <p:txBody>
          <a:bodyPr wrap="none">
            <a:spAutoFit/>
          </a:bodyPr>
          <a:lstStyle/>
          <a:p>
            <a:r>
              <a:rPr lang="ru-RU" dirty="0"/>
              <a:t>https://pedsovet.su/metodika/7050_priem_intervyu_na_uroke</a:t>
            </a:r>
          </a:p>
        </p:txBody>
      </p:sp>
      <p:pic>
        <p:nvPicPr>
          <p:cNvPr id="5" name="Рисунок 8" descr="orato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a:xfrm>
            <a:off x="838200" y="1825625"/>
            <a:ext cx="1762125" cy="2079180"/>
          </a:xfrm>
          <a:prstGeom prst="rect">
            <a:avLst/>
          </a:prstGeom>
          <a:noFill/>
        </p:spPr>
      </p:pic>
    </p:spTree>
    <p:extLst>
      <p:ext uri="{BB962C8B-B14F-4D97-AF65-F5344CB8AC3E}">
        <p14:creationId xmlns:p14="http://schemas.microsoft.com/office/powerpoint/2010/main" val="136192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61F77D-F56B-493F-9927-A59783EE11B0}"/>
              </a:ext>
            </a:extLst>
          </p:cNvPr>
          <p:cNvSpPr>
            <a:spLocks noGrp="1"/>
          </p:cNvSpPr>
          <p:nvPr>
            <p:ph idx="1"/>
          </p:nvPr>
        </p:nvSpPr>
        <p:spPr>
          <a:xfrm>
            <a:off x="407963" y="675249"/>
            <a:ext cx="10945837" cy="5501714"/>
          </a:xfrm>
        </p:spPr>
        <p:txBody>
          <a:bodyPr>
            <a:normAutofit fontScale="92500" lnSpcReduction="10000"/>
          </a:bodyPr>
          <a:lstStyle/>
          <a:p>
            <a:pPr algn="l"/>
            <a:r>
              <a:rPr lang="ru-RU" b="0" i="0" dirty="0">
                <a:solidFill>
                  <a:srgbClr val="2A2723"/>
                </a:solidFill>
                <a:effectLst/>
                <a:latin typeface="Georgia" panose="02040502050405020303" pitchFamily="18" charset="0"/>
              </a:rPr>
              <a:t>4.        наиболее действенна та методика обучения, которая объединяет в единое образовательное (учебное) действие процесс усвоения знаний и процесс приобретения умения практического использования этих знаний, благодаря чему при осуществлении обучаемым учебной деятельности знания оказываются усвоенными как итог, как результат их практического применения в этой деятельности;</a:t>
            </a:r>
          </a:p>
          <a:p>
            <a:pPr algn="l"/>
            <a:r>
              <a:rPr lang="ru-RU" b="0" i="0" dirty="0">
                <a:solidFill>
                  <a:srgbClr val="2A2723"/>
                </a:solidFill>
                <a:effectLst/>
                <a:latin typeface="Georgia" panose="02040502050405020303" pitchFamily="18" charset="0"/>
              </a:rPr>
              <a:t>5.        методика обучения должна строиться с учетом того, что знания, умения и навыки, прежде чем стать таковыми, т. е. быть усвоенными, внутренне (психологически) присущими человеку, должны пройти отработку во внешнем, материальном плане (на реальных предметах или их заместителях — учебных задачах как жизненных моделях, на чертежах, макетах, картах, схемах и т. п.) и лишь благодаря такой отработке </a:t>
            </a:r>
            <a:r>
              <a:rPr lang="ru-RU" b="0" i="0" dirty="0" err="1">
                <a:solidFill>
                  <a:srgbClr val="2A2723"/>
                </a:solidFill>
                <a:effectLst/>
                <a:latin typeface="Georgia" panose="02040502050405020303" pitchFamily="18" charset="0"/>
              </a:rPr>
              <a:t>интериоризироваться</a:t>
            </a:r>
            <a:r>
              <a:rPr lang="ru-RU" b="0" i="0" dirty="0">
                <a:solidFill>
                  <a:srgbClr val="2A2723"/>
                </a:solidFill>
                <a:effectLst/>
                <a:latin typeface="Georgia" panose="02040502050405020303" pitchFamily="18" charset="0"/>
              </a:rPr>
              <a:t> (перейти «извне — внутрь»), стать внутренним достоянием личности.</a:t>
            </a:r>
          </a:p>
          <a:p>
            <a:endParaRPr lang="ru-KZ" dirty="0"/>
          </a:p>
        </p:txBody>
      </p:sp>
    </p:spTree>
    <p:extLst>
      <p:ext uri="{BB962C8B-B14F-4D97-AF65-F5344CB8AC3E}">
        <p14:creationId xmlns:p14="http://schemas.microsoft.com/office/powerpoint/2010/main" val="642925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4856" y="365125"/>
            <a:ext cx="8958943" cy="955675"/>
          </a:xfrm>
        </p:spPr>
        <p:txBody>
          <a:bodyPr/>
          <a:lstStyle/>
          <a:p>
            <a:r>
              <a:rPr lang="ru-RU" dirty="0">
                <a:solidFill>
                  <a:srgbClr val="FF0000"/>
                </a:solidFill>
              </a:rPr>
              <a:t>Рекомендуемая литература  </a:t>
            </a:r>
          </a:p>
        </p:txBody>
      </p:sp>
      <p:sp>
        <p:nvSpPr>
          <p:cNvPr id="7" name="Rectangle 2">
            <a:extLst>
              <a:ext uri="{FF2B5EF4-FFF2-40B4-BE49-F238E27FC236}">
                <a16:creationId xmlns:a16="http://schemas.microsoft.com/office/drawing/2014/main" id="{283D0B8A-DFF7-4882-8776-FF4AF60C1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pic>
        <p:nvPicPr>
          <p:cNvPr id="5121" name="Picture 1">
            <a:extLst>
              <a:ext uri="{FF2B5EF4-FFF2-40B4-BE49-F238E27FC236}">
                <a16:creationId xmlns:a16="http://schemas.microsoft.com/office/drawing/2014/main" id="{3F835492-0D9C-4E88-845E-2D6B8D8D9A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68263"/>
            <a:ext cx="1689100" cy="1477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8F2266A8-98E5-4881-BF5A-1AC2856105BA}"/>
              </a:ext>
            </a:extLst>
          </p:cNvPr>
          <p:cNvSpPr>
            <a:spLocks noChangeArrowheads="1"/>
          </p:cNvSpPr>
          <p:nvPr/>
        </p:nvSpPr>
        <p:spPr bwMode="auto">
          <a:xfrm>
            <a:off x="254000" y="860437"/>
            <a:ext cx="10805886"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ko-KR"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ko-KR"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altLang="ko-KR" sz="1400" i="1" dirty="0">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altLang="ru-KZ"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Исаева З.А., </a:t>
            </a:r>
            <a:r>
              <a:rPr kumimoji="0" lang="ru-RU" altLang="ru-KZ" sz="14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Мынбаева</a:t>
            </a:r>
            <a:r>
              <a:rPr kumimoji="0" lang="ru-RU" altLang="ru-KZ"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А.К., </a:t>
            </a:r>
            <a:r>
              <a:rPr kumimoji="0" lang="ru-RU" altLang="ru-KZ" sz="14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Садвакасова</a:t>
            </a:r>
            <a:r>
              <a:rPr kumimoji="0" lang="ru-RU" altLang="ru-KZ"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KZ" sz="14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З.М.</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Активные</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методы и формы обучения в высшей школе: Учебное пособие для вузов. – Алматы: </a:t>
            </a:r>
            <a:r>
              <a:rPr kumimoji="0" lang="kk-KZ"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Қазақ университеті</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2005. – 122 с.</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Подласый</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П.И. Педагогика. - М.: Просвещение - ВЛАДОС, 1996. - 432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Марциновская</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Т.Д., Ярошевский М.Г. 50 выдающихся психологов мира: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Учеб.пос.для</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студентов. - М.: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Межд.пед.академия</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1995. - 192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Пугачев В.П. Тесты, деловые игры, тренинги в управлении персоналом: Учебник для студентов вузов. - М.: Аспект Пресс, 2001. – 285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технологии. -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Ростов</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-н/Д: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Изд.центр</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"Март", 2002. - 320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Скороходова Н.Ю. Психология ведения урока. - СПб: Речь, 2002. - 148 с.</a:t>
            </a:r>
            <a:endParaRPr lang="ru-RU" altLang="ko-KR" sz="1400" dirty="0">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Неверкович</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С.Д. Игровые методы подготовки кадров: Уч. пос. / Под ред. В.В. Давыдова. - М.: Высшая школа, 1995. – 207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Татьяченко</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Д.В.,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Воронщиков</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С.Г. Проблемно-деловая игра - средство управления школой. - Курган, 1990. – 140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Активные методы обучения в системе подготовки специалистов и руководителей. - В сб. науч. трудов / Под ред.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А.Жукова</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Л.: ЛТЭИ, 1989. – 127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Рабочая книга практического психолога: технология эффективной профессиональной деятельности. - М., 1996.- 400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50 сценариев классных часов. - М.: Центр «Педагогический поиск», 2003. - 160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Зинкевич-Евстигнеева Т.Д.,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Грабенко</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Т.М. Практикум по креативной терапии. – СПб.: Изд-во «Речь», «ТЦ Сфера», 2001. – 400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Петрушин В.И. Психологические аспекты деятельности учителя и классного руководителя. – М.: Центр «Педагогический поиск», 2001. – 160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Морева Н.А. Тренинг педагогического общения: Уч. пос. для вузов. - М.: Просвещение, 2003. – 304 с.</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Психология и этика делового общения: Учебник для вузов / Под ред. проф. В.Н. Лавриненко. – 4 –е  изд.,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перераб</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 доп. – М.: </a:t>
            </a:r>
            <a:r>
              <a:rPr kumimoji="0" lang="ru-RU" altLang="ko-KR" sz="140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Юнити</a:t>
            </a:r>
            <a:r>
              <a:rPr kumimoji="0" lang="ru-RU" altLang="ko-KR" sz="14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-Дана, 2002.- С.281-284.</a:t>
            </a:r>
            <a:endParaRPr kumimoji="0" lang="ru-RU" altLang="ko-KR" sz="14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068096FB-E970-4A3B-990A-12C50CFE1A1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sp>
        <p:nvSpPr>
          <p:cNvPr id="10" name="Text Box 4">
            <a:extLst>
              <a:ext uri="{FF2B5EF4-FFF2-40B4-BE49-F238E27FC236}">
                <a16:creationId xmlns:a16="http://schemas.microsoft.com/office/drawing/2014/main" id="{38F83DFB-A76A-4B3D-BD4B-06B97143D266}"/>
              </a:ext>
            </a:extLst>
          </p:cNvPr>
          <p:cNvSpPr txBox="1">
            <a:spLocks noChangeArrowheads="1"/>
          </p:cNvSpPr>
          <p:nvPr/>
        </p:nvSpPr>
        <p:spPr bwMode="auto">
          <a:xfrm>
            <a:off x="-96838" y="612775"/>
            <a:ext cx="57150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KZ"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И54</a:t>
            </a:r>
            <a:endParaRPr kumimoji="0" lang="ru-RU" altLang="ru-K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923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69C92-C12D-483D-B880-F87680D6FE4D}"/>
              </a:ext>
            </a:extLst>
          </p:cNvPr>
          <p:cNvSpPr>
            <a:spLocks noGrp="1"/>
          </p:cNvSpPr>
          <p:nvPr>
            <p:ph type="title"/>
          </p:nvPr>
        </p:nvSpPr>
        <p:spPr>
          <a:xfrm>
            <a:off x="295422" y="365125"/>
            <a:ext cx="11058378" cy="6204487"/>
          </a:xfrm>
        </p:spPr>
        <p:txBody>
          <a:bodyPr>
            <a:normAutofit fontScale="90000"/>
          </a:bodyPr>
          <a:lstStyle/>
          <a:p>
            <a:pPr algn="l"/>
            <a:r>
              <a:rPr lang="ru-RU" sz="1800" b="0" i="0" dirty="0">
                <a:solidFill>
                  <a:srgbClr val="2A2723"/>
                </a:solidFill>
                <a:effectLst/>
                <a:latin typeface="Times New Roman" panose="02020603050405020304" pitchFamily="18" charset="0"/>
                <a:cs typeface="Times New Roman" panose="02020603050405020304" pitchFamily="18" charset="0"/>
              </a:rPr>
              <a:t>	Все эти частные выводы подводят нас к одному общему выводу: методика обучения (преподавания) может быть действенной тогда, когда она строится на методах и приемах, активизирующих деятельность самого обучаемого, прежде всего мыслительную, и служит умственному развитию личности. Именно активные методы, обучения и есть ответ дидактики на потребность естественных законов усвоения знаний, открытых психологической наукой, и именно они обеспечивают утверждение системы развивающего обучения в вузе.</a:t>
            </a:r>
            <a:br>
              <a:rPr lang="ru-RU" sz="1800" b="0" i="0" dirty="0">
                <a:solidFill>
                  <a:srgbClr val="2A2723"/>
                </a:solidFill>
                <a:effectLst/>
                <a:latin typeface="Times New Roman" panose="02020603050405020304" pitchFamily="18" charset="0"/>
                <a:cs typeface="Times New Roman" panose="02020603050405020304" pitchFamily="18" charset="0"/>
              </a:rPr>
            </a:b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	Активных методов в педагогике много. Есть в преподавании каждого учебного предмета свои специфические методы, которые активизируют мышление учащихся при решении учебных задач по профилю данной дисциплины. Есть и более общие. Однако все они классифицированы и расписаны в методической литературе с позиции дидактики, т. е. в педагогическом аспекте.</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С точки зрения психологии их можно разделить на «три группы методов, наиболее интересных для использования в целях управления формированием мышления.</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	 Это методы: </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а) программированного обучения, </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б) проблемного обучения</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в) интерактивного (коммуникативного) обучения» .</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 Такова классификация, данная В. Я. </a:t>
            </a:r>
            <a:r>
              <a:rPr lang="ru-RU" sz="1800" b="0" i="0" dirty="0" err="1">
                <a:solidFill>
                  <a:srgbClr val="2A2723"/>
                </a:solidFill>
                <a:effectLst/>
                <a:latin typeface="Times New Roman" panose="02020603050405020304" pitchFamily="18" charset="0"/>
                <a:cs typeface="Times New Roman" panose="02020603050405020304" pitchFamily="18" charset="0"/>
              </a:rPr>
              <a:t>Ляудис</a:t>
            </a:r>
            <a:r>
              <a:rPr lang="ru-RU" sz="1800" b="0" i="0" dirty="0">
                <a:solidFill>
                  <a:srgbClr val="2A2723"/>
                </a:solidFill>
                <a:effectLst/>
                <a:latin typeface="Times New Roman" panose="02020603050405020304" pitchFamily="18" charset="0"/>
                <a:cs typeface="Times New Roman" panose="02020603050405020304" pitchFamily="18" charset="0"/>
              </a:rPr>
              <a:t>.</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 Однако методы обучения, основанные на теории поэтапного формирования умственных действий П. Я. Гальперина и Н. Ф. Талызиной, не вошли в данную классификацию ни на правах отдельной группы методов, ни в составе какой-либо из названных, хотя сама эта теория обучения рассматривается автором как одна из ведущих в психологии учения. Такое решение продиктовано, по-видимому, тем обстоятельством, что вся методика преподавания психологии, чему посвящена книга В. Я. </a:t>
            </a:r>
            <a:r>
              <a:rPr lang="ru-RU" sz="1800" b="0" i="0" dirty="0" err="1">
                <a:solidFill>
                  <a:srgbClr val="2A2723"/>
                </a:solidFill>
                <a:effectLst/>
                <a:latin typeface="Times New Roman" panose="02020603050405020304" pitchFamily="18" charset="0"/>
                <a:cs typeface="Times New Roman" panose="02020603050405020304" pitchFamily="18" charset="0"/>
              </a:rPr>
              <a:t>Ляудис</a:t>
            </a:r>
            <a:r>
              <a:rPr lang="ru-RU" sz="1800" b="0" i="0" dirty="0">
                <a:solidFill>
                  <a:srgbClr val="2A2723"/>
                </a:solidFill>
                <a:effectLst/>
                <a:latin typeface="Times New Roman" panose="02020603050405020304" pitchFamily="18" charset="0"/>
                <a:cs typeface="Times New Roman" panose="02020603050405020304" pitchFamily="18" charset="0"/>
              </a:rPr>
              <a:t>, написана в русле теории П. Я. Гальперина. Поэтому ею пронизаны по существу все методы обучения, вошедшие в названные три группы.</a:t>
            </a:r>
            <a:br>
              <a:rPr lang="ru-RU" sz="1800" b="0" i="0" dirty="0">
                <a:solidFill>
                  <a:srgbClr val="2A2723"/>
                </a:solidFill>
                <a:effectLst/>
                <a:latin typeface="Times New Roman" panose="02020603050405020304" pitchFamily="18" charset="0"/>
                <a:cs typeface="Times New Roman" panose="02020603050405020304" pitchFamily="18" charset="0"/>
              </a:rPr>
            </a:br>
            <a:r>
              <a:rPr lang="ru-RU" sz="1800" b="0" i="0" dirty="0">
                <a:solidFill>
                  <a:srgbClr val="2A2723"/>
                </a:solidFill>
                <a:effectLst/>
                <a:latin typeface="Times New Roman" panose="02020603050405020304" pitchFamily="18" charset="0"/>
                <a:cs typeface="Times New Roman" panose="02020603050405020304" pitchFamily="18" charset="0"/>
              </a:rPr>
              <a:t>      </a:t>
            </a:r>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2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solidFill>
                  <a:srgbClr val="FF0000"/>
                </a:solidFill>
              </a:rPr>
              <a:t>Познавательную и исследовательскую культуру сформируете у обучающихся если будете применять наглядность в процессе обучения</a:t>
            </a:r>
          </a:p>
        </p:txBody>
      </p:sp>
      <p:sp>
        <p:nvSpPr>
          <p:cNvPr id="3" name="Объект 2"/>
          <p:cNvSpPr>
            <a:spLocks noGrp="1"/>
          </p:cNvSpPr>
          <p:nvPr>
            <p:ph idx="1"/>
          </p:nvPr>
        </p:nvSpPr>
        <p:spPr>
          <a:xfrm>
            <a:off x="771525" y="1962150"/>
            <a:ext cx="7648575" cy="1790700"/>
          </a:xfrm>
          <a:solidFill>
            <a:schemeClr val="accent6">
              <a:lumMod val="40000"/>
              <a:lumOff val="60000"/>
            </a:schemeClr>
          </a:solidFill>
        </p:spPr>
        <p:txBody>
          <a:bodyPr>
            <a:normAutofit fontScale="62500" lnSpcReduction="20000"/>
          </a:bodyPr>
          <a:lstStyle/>
          <a:p>
            <a:pPr marL="0" indent="0">
              <a:buNone/>
            </a:pPr>
            <a:endParaRPr lang="ru-RU" dirty="0"/>
          </a:p>
          <a:p>
            <a:pPr marL="0" indent="0">
              <a:buNone/>
            </a:pPr>
            <a:endParaRPr lang="ru-RU" dirty="0"/>
          </a:p>
          <a:p>
            <a:pPr marL="0" indent="0" algn="ctr">
              <a:buNone/>
            </a:pPr>
            <a:r>
              <a:rPr lang="ru-RU" sz="3100" dirty="0">
                <a:solidFill>
                  <a:schemeClr val="accent2">
                    <a:lumMod val="75000"/>
                  </a:schemeClr>
                </a:solidFill>
                <a:latin typeface="Arial" panose="020B0604020202020204" pitchFamily="34" charset="0"/>
                <a:cs typeface="Arial" panose="020B0604020202020204" pitchFamily="34" charset="0"/>
              </a:rPr>
              <a:t>Последовательность  этапов познавательной деятельности:</a:t>
            </a:r>
          </a:p>
          <a:p>
            <a:pPr marL="0" indent="0" algn="ctr">
              <a:buNone/>
            </a:pPr>
            <a:endParaRPr lang="ru-RU" dirty="0">
              <a:solidFill>
                <a:srgbClr val="FF0000"/>
              </a:solidFill>
              <a:latin typeface="Arial" panose="020B0604020202020204" pitchFamily="34" charset="0"/>
              <a:cs typeface="Arial" panose="020B0604020202020204" pitchFamily="34" charset="0"/>
            </a:endParaRPr>
          </a:p>
          <a:p>
            <a:pPr marL="0" indent="0" algn="ctr">
              <a:buNone/>
            </a:pPr>
            <a:r>
              <a:rPr lang="ru-RU" dirty="0">
                <a:solidFill>
                  <a:srgbClr val="FF0000"/>
                </a:solidFill>
                <a:latin typeface="Arial" panose="020B0604020202020204" pitchFamily="34" charset="0"/>
                <a:cs typeface="Arial" panose="020B0604020202020204" pitchFamily="34" charset="0"/>
              </a:rPr>
              <a:t> </a:t>
            </a:r>
            <a:r>
              <a:rPr lang="ru-RU" dirty="0">
                <a:solidFill>
                  <a:schemeClr val="accent1">
                    <a:lumMod val="75000"/>
                  </a:schemeClr>
                </a:solidFill>
                <a:latin typeface="Arial" panose="020B0604020202020204" pitchFamily="34" charset="0"/>
                <a:cs typeface="Arial" panose="020B0604020202020204" pitchFamily="34" charset="0"/>
              </a:rPr>
              <a:t>«Восприятие – Осмысление – Закрепление – Овладение»</a:t>
            </a:r>
          </a:p>
          <a:p>
            <a:pPr marL="0" indent="0" algn="ctr">
              <a:buNone/>
            </a:pPr>
            <a:endParaRPr lang="ru-RU"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ru-RU"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ru-RU" dirty="0"/>
          </a:p>
        </p:txBody>
      </p:sp>
      <p:sp>
        <p:nvSpPr>
          <p:cNvPr id="4" name="TextBox 3"/>
          <p:cNvSpPr txBox="1"/>
          <p:nvPr/>
        </p:nvSpPr>
        <p:spPr>
          <a:xfrm>
            <a:off x="647701" y="4587835"/>
            <a:ext cx="3810000" cy="646331"/>
          </a:xfrm>
          <a:prstGeom prst="rect">
            <a:avLst/>
          </a:prstGeom>
          <a:solidFill>
            <a:schemeClr val="accent4">
              <a:lumMod val="60000"/>
              <a:lumOff val="40000"/>
            </a:schemeClr>
          </a:solidFill>
        </p:spPr>
        <p:txBody>
          <a:bodyPr wrap="square" rtlCol="0">
            <a:spAutoFit/>
          </a:bodyPr>
          <a:lstStyle/>
          <a:p>
            <a:pPr algn="ctr"/>
            <a:r>
              <a:rPr lang="ru-RU" dirty="0"/>
              <a:t>Форма </a:t>
            </a:r>
          </a:p>
          <a:p>
            <a:pPr algn="ctr"/>
            <a:r>
              <a:rPr lang="ru-RU" dirty="0"/>
              <a:t>«Демонстрационный эксперимент»</a:t>
            </a:r>
          </a:p>
        </p:txBody>
      </p:sp>
      <p:sp>
        <p:nvSpPr>
          <p:cNvPr id="5" name="Прямоугольник 4"/>
          <p:cNvSpPr/>
          <p:nvPr/>
        </p:nvSpPr>
        <p:spPr>
          <a:xfrm>
            <a:off x="5943600" y="4447104"/>
            <a:ext cx="6096000" cy="2031325"/>
          </a:xfrm>
          <a:prstGeom prst="rect">
            <a:avLst/>
          </a:prstGeom>
          <a:ln>
            <a:solidFill>
              <a:schemeClr val="accent1"/>
            </a:solidFill>
          </a:ln>
        </p:spPr>
        <p:txBody>
          <a:bodyPr>
            <a:spAutoFit/>
          </a:bodyPr>
          <a:lstStyle/>
          <a:p>
            <a:r>
              <a:rPr lang="ru-RU" dirty="0">
                <a:solidFill>
                  <a:srgbClr val="FF0000"/>
                </a:solidFill>
              </a:rPr>
              <a:t>Демонстрации должны удовлетворять ряду требований:</a:t>
            </a:r>
          </a:p>
          <a:p>
            <a:pPr marL="342900" indent="-342900">
              <a:buFont typeface="+mj-lt"/>
              <a:buAutoNum type="arabicPeriod"/>
            </a:pPr>
            <a:r>
              <a:rPr lang="ru-RU" dirty="0"/>
              <a:t> отражать наиболее существенные … явления и их закономерности, показывать … применение достижений наук, органически увязываться с теоретическим материалом и чередоваться с ним; </a:t>
            </a:r>
          </a:p>
          <a:p>
            <a:pPr marL="342900" indent="-342900">
              <a:buFont typeface="+mj-lt"/>
              <a:buAutoNum type="arabicPeriod"/>
            </a:pPr>
            <a:r>
              <a:rPr lang="ru-RU" dirty="0"/>
              <a:t>быть эффектными, эстетично оформленными, глубоко запоминаться.</a:t>
            </a:r>
          </a:p>
        </p:txBody>
      </p:sp>
      <p:cxnSp>
        <p:nvCxnSpPr>
          <p:cNvPr id="7" name="Прямая со стрелкой 6"/>
          <p:cNvCxnSpPr/>
          <p:nvPr/>
        </p:nvCxnSpPr>
        <p:spPr>
          <a:xfrm>
            <a:off x="1924050" y="3752850"/>
            <a:ext cx="9525" cy="809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457701" y="4895850"/>
            <a:ext cx="1485899"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5339631"/>
            <a:ext cx="1971676" cy="145904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9" y="1889175"/>
            <a:ext cx="3190876" cy="1936649"/>
          </a:xfrm>
          <a:prstGeom prst="rect">
            <a:avLst/>
          </a:prstGeom>
        </p:spPr>
      </p:pic>
    </p:spTree>
    <p:extLst>
      <p:ext uri="{BB962C8B-B14F-4D97-AF65-F5344CB8AC3E}">
        <p14:creationId xmlns:p14="http://schemas.microsoft.com/office/powerpoint/2010/main" val="134098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71462" y="2561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nvGraphicFramePr>
        <p:xfrm>
          <a:off x="1" y="625434"/>
          <a:ext cx="12192000" cy="6404016"/>
        </p:xfrm>
        <a:graphic>
          <a:graphicData uri="http://schemas.openxmlformats.org/presentationml/2006/ole">
            <mc:AlternateContent xmlns:mc="http://schemas.openxmlformats.org/markup-compatibility/2006">
              <mc:Choice xmlns:v="urn:schemas-microsoft-com:vml" Requires="v">
                <p:oleObj spid="_x0000_s2051" name="Слайд" r:id="rId3" imgW="4541485" imgH="3406130" progId="PowerPoint.Slide.12">
                  <p:embed/>
                </p:oleObj>
              </mc:Choice>
              <mc:Fallback>
                <p:oleObj name="Слайд" r:id="rId3" imgW="4541485" imgH="3406130" progId="PowerPoint.Slide.12">
                  <p:embed/>
                  <p:pic>
                    <p:nvPicPr>
                      <p:cNvPr id="5"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25434"/>
                        <a:ext cx="12192000" cy="6404016"/>
                      </a:xfrm>
                      <a:prstGeom prst="rect">
                        <a:avLst/>
                      </a:prstGeom>
                      <a:noFill/>
                    </p:spPr>
                  </p:pic>
                </p:oleObj>
              </mc:Fallback>
            </mc:AlternateContent>
          </a:graphicData>
        </a:graphic>
      </p:graphicFrame>
      <p:sp>
        <p:nvSpPr>
          <p:cNvPr id="6" name="Прямоугольник 5"/>
          <p:cNvSpPr/>
          <p:nvPr/>
        </p:nvSpPr>
        <p:spPr>
          <a:xfrm>
            <a:off x="406185" y="14288"/>
            <a:ext cx="5446684" cy="461665"/>
          </a:xfrm>
          <a:prstGeom prst="rect">
            <a:avLst/>
          </a:prstGeom>
        </p:spPr>
        <p:txBody>
          <a:bodyPr wrap="none">
            <a:spAutoFit/>
          </a:bodyPr>
          <a:lstStyle/>
          <a:p>
            <a:r>
              <a:rPr lang="ru-RU" sz="2400" dirty="0">
                <a:solidFill>
                  <a:srgbClr val="C00000"/>
                </a:solidFill>
                <a:latin typeface="Times New Roman" panose="02020603050405020304" pitchFamily="18" charset="0"/>
                <a:ea typeface="Calibri" panose="020F0502020204030204" pitchFamily="34" charset="0"/>
              </a:rPr>
              <a:t>Эдгар Дейл  концепция «Конус опыта» </a:t>
            </a:r>
            <a:endParaRPr lang="ru-RU" sz="2400" dirty="0">
              <a:solidFill>
                <a:srgbClr val="C00000"/>
              </a:solidFill>
            </a:endParaRPr>
          </a:p>
        </p:txBody>
      </p:sp>
    </p:spTree>
    <p:extLst>
      <p:ext uri="{BB962C8B-B14F-4D97-AF65-F5344CB8AC3E}">
        <p14:creationId xmlns:p14="http://schemas.microsoft.com/office/powerpoint/2010/main" val="333170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0385" y="344080"/>
            <a:ext cx="10515600" cy="711333"/>
          </a:xfrm>
        </p:spPr>
        <p:txBody>
          <a:bodyPr/>
          <a:lstStyle/>
          <a:p>
            <a:r>
              <a:rPr lang="ru-RU" dirty="0">
                <a:solidFill>
                  <a:srgbClr val="FF0000"/>
                </a:solidFill>
              </a:rPr>
              <a:t>Пирамида обучения </a:t>
            </a:r>
            <a:r>
              <a:rPr lang="ru-RU" sz="2400" dirty="0"/>
              <a:t>(</a:t>
            </a:r>
            <a:r>
              <a:rPr lang="ru-RU" sz="2400" dirty="0" err="1"/>
              <a:t>Эдгард</a:t>
            </a:r>
            <a:r>
              <a:rPr lang="ru-RU" sz="2400" dirty="0"/>
              <a:t> Дейл)</a:t>
            </a:r>
          </a:p>
        </p:txBody>
      </p:sp>
      <p:sp>
        <p:nvSpPr>
          <p:cNvPr id="4" name="Прямоугольник 3"/>
          <p:cNvSpPr/>
          <p:nvPr/>
        </p:nvSpPr>
        <p:spPr>
          <a:xfrm>
            <a:off x="9768910" y="456802"/>
            <a:ext cx="3267075" cy="1277273"/>
          </a:xfrm>
          <a:prstGeom prst="rect">
            <a:avLst/>
          </a:prstGeom>
        </p:spPr>
        <p:txBody>
          <a:bodyPr wrap="square">
            <a:spAutoFit/>
          </a:bodyPr>
          <a:lstStyle/>
          <a:p>
            <a:r>
              <a:rPr lang="ru-RU" sz="1100" i="1" dirty="0">
                <a:solidFill>
                  <a:schemeClr val="accent1">
                    <a:lumMod val="75000"/>
                  </a:schemeClr>
                </a:solidFill>
                <a:latin typeface="Arial" panose="020B0604020202020204" pitchFamily="34" charset="0"/>
                <a:cs typeface="Arial" panose="020B0604020202020204" pitchFamily="34" charset="0"/>
              </a:rPr>
              <a:t>Китайская мудрость гласит:</a:t>
            </a:r>
          </a:p>
          <a:p>
            <a:endParaRPr lang="ru-RU" sz="1100" i="1" dirty="0">
              <a:solidFill>
                <a:schemeClr val="accent1">
                  <a:lumMod val="75000"/>
                </a:schemeClr>
              </a:solidFill>
              <a:latin typeface="Arial" panose="020B0604020202020204" pitchFamily="34" charset="0"/>
              <a:cs typeface="Arial" panose="020B0604020202020204" pitchFamily="34" charset="0"/>
            </a:endParaRPr>
          </a:p>
          <a:p>
            <a:r>
              <a:rPr lang="ru-RU" sz="1100" i="1" dirty="0">
                <a:solidFill>
                  <a:schemeClr val="accent1">
                    <a:lumMod val="75000"/>
                  </a:schemeClr>
                </a:solidFill>
                <a:latin typeface="Arial" panose="020B0604020202020204" pitchFamily="34" charset="0"/>
                <a:cs typeface="Arial" panose="020B0604020202020204" pitchFamily="34" charset="0"/>
              </a:rPr>
              <a:t> «Скажи мне и я забуду, </a:t>
            </a:r>
          </a:p>
          <a:p>
            <a:endParaRPr lang="ru-RU" sz="1100" i="1" dirty="0">
              <a:solidFill>
                <a:schemeClr val="accent1">
                  <a:lumMod val="75000"/>
                </a:schemeClr>
              </a:solidFill>
              <a:latin typeface="Arial" panose="020B0604020202020204" pitchFamily="34" charset="0"/>
              <a:cs typeface="Arial" panose="020B0604020202020204" pitchFamily="34" charset="0"/>
            </a:endParaRPr>
          </a:p>
          <a:p>
            <a:r>
              <a:rPr lang="ru-RU" sz="1100" i="1" dirty="0">
                <a:solidFill>
                  <a:schemeClr val="accent1">
                    <a:lumMod val="75000"/>
                  </a:schemeClr>
                </a:solidFill>
                <a:latin typeface="Arial" panose="020B0604020202020204" pitchFamily="34" charset="0"/>
                <a:cs typeface="Arial" panose="020B0604020202020204" pitchFamily="34" charset="0"/>
              </a:rPr>
              <a:t>Покажи мне и я запомню. </a:t>
            </a:r>
          </a:p>
          <a:p>
            <a:endParaRPr lang="ru-RU" sz="1100" i="1" dirty="0">
              <a:solidFill>
                <a:schemeClr val="accent1">
                  <a:lumMod val="75000"/>
                </a:schemeClr>
              </a:solidFill>
              <a:latin typeface="Arial" panose="020B0604020202020204" pitchFamily="34" charset="0"/>
              <a:cs typeface="Arial" panose="020B0604020202020204" pitchFamily="34" charset="0"/>
            </a:endParaRPr>
          </a:p>
          <a:p>
            <a:r>
              <a:rPr lang="ru-RU" sz="1100" i="1" dirty="0">
                <a:solidFill>
                  <a:schemeClr val="accent1">
                    <a:lumMod val="75000"/>
                  </a:schemeClr>
                </a:solidFill>
                <a:latin typeface="Arial" panose="020B0604020202020204" pitchFamily="34" charset="0"/>
                <a:cs typeface="Arial" panose="020B0604020202020204" pitchFamily="34" charset="0"/>
              </a:rPr>
              <a:t>Вовлеки меня и я научусь». </a:t>
            </a:r>
          </a:p>
        </p:txBody>
      </p:sp>
      <p:pic>
        <p:nvPicPr>
          <p:cNvPr id="6" name="Рисунок 5"/>
          <p:cNvPicPr>
            <a:picLocks noChangeAspect="1"/>
          </p:cNvPicPr>
          <p:nvPr/>
        </p:nvPicPr>
        <p:blipFill>
          <a:blip r:embed="rId2"/>
          <a:stretch>
            <a:fillRect/>
          </a:stretch>
        </p:blipFill>
        <p:spPr>
          <a:xfrm>
            <a:off x="1956208" y="1953660"/>
            <a:ext cx="8864192" cy="4542390"/>
          </a:xfrm>
          <a:prstGeom prst="rect">
            <a:avLst/>
          </a:prstGeom>
          <a:ln>
            <a:solidFill>
              <a:schemeClr val="accent1"/>
            </a:solidFill>
          </a:ln>
        </p:spPr>
      </p:pic>
      <p:pic>
        <p:nvPicPr>
          <p:cNvPr id="4098" name="Picture 2" descr="https://encrypted-tbn0.gstatic.com/images?q=tbn:ANd9GcRRTvqdf7ZWd3lJ1XXWM-ZcKA5drWKe-U4wGw&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47" y="348381"/>
            <a:ext cx="1237227" cy="138569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68913" y="1830550"/>
            <a:ext cx="1587294" cy="246221"/>
          </a:xfrm>
          <a:prstGeom prst="rect">
            <a:avLst/>
          </a:prstGeom>
        </p:spPr>
        <p:txBody>
          <a:bodyPr wrap="none">
            <a:spAutoFit/>
          </a:bodyPr>
          <a:lstStyle/>
          <a:p>
            <a:r>
              <a:rPr lang="ru-RU" sz="1000" dirty="0"/>
              <a:t>Эдгар Дейл (1900—1985) </a:t>
            </a:r>
          </a:p>
        </p:txBody>
      </p:sp>
    </p:spTree>
    <p:extLst>
      <p:ext uri="{BB962C8B-B14F-4D97-AF65-F5344CB8AC3E}">
        <p14:creationId xmlns:p14="http://schemas.microsoft.com/office/powerpoint/2010/main" val="23213994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3377</Words>
  <Application>Microsoft Office PowerPoint</Application>
  <PresentationFormat>Широкоэкранный</PresentationFormat>
  <Paragraphs>213</Paragraphs>
  <Slides>50</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8" baseType="lpstr">
      <vt:lpstr>Arial</vt:lpstr>
      <vt:lpstr>Calibri</vt:lpstr>
      <vt:lpstr>Calibri Light</vt:lpstr>
      <vt:lpstr>Cuprum</vt:lpstr>
      <vt:lpstr>Georgia</vt:lpstr>
      <vt:lpstr>Times New Roman</vt:lpstr>
      <vt:lpstr>Тема Office</vt:lpstr>
      <vt:lpstr>Слайд</vt:lpstr>
      <vt:lpstr>Психология активных методов обучения</vt:lpstr>
      <vt:lpstr>Презентация PowerPoint</vt:lpstr>
      <vt:lpstr>Презентация PowerPoint</vt:lpstr>
      <vt:lpstr>Психология активных методов обучения </vt:lpstr>
      <vt:lpstr>Презентация PowerPoint</vt:lpstr>
      <vt:lpstr> Все эти частные выводы подводят нас к одному общему выводу: методика обучения (преподавания) может быть действенной тогда, когда она строится на методах и приемах, активизирующих деятельность самого обучаемого, прежде всего мыслительную, и служит умственному развитию личности. Именно активные методы, обучения и есть ответ дидактики на потребность естественных законов усвоения знаний, открытых психологической наукой, и именно они обеспечивают утверждение системы развивающего обучения в вузе.   Активных методов в педагогике много. Есть в преподавании каждого учебного предмета свои специфические методы, которые активизируют мышление учащихся при решении учебных задач по профилю данной дисциплины. Есть и более общие. Однако все они классифицированы и расписаны в методической литературе с позиции дидактики, т. е. в педагогическом аспекте. С точки зрения психологии их можно разделить на «три группы методов, наиболее интересных для использования в целях управления формированием мышления.   Это методы:  а) программированного обучения,  б) проблемного обучения в) интерактивного (коммуникативного) обучения» .  Такова классификация, данная В. Я. Ляудис.  Однако методы обучения, основанные на теории поэтапного формирования умственных действий П. Я. Гальперина и Н. Ф. Талызиной, не вошли в данную классификацию ни на правах отдельной группы методов, ни в составе какой-либо из названных, хотя сама эта теория обучения рассматривается автором как одна из ведущих в психологии учения. Такое решение продиктовано, по-видимому, тем обстоятельством, что вся методика преподавания психологии, чему посвящена книга В. Я. Ляудис, написана в русле теории П. Я. Гальперина. Поэтому ею пронизаны по существу все методы обучения, вошедшие в названные три группы.       </vt:lpstr>
      <vt:lpstr>Познавательную и исследовательскую культуру сформируете у обучающихся если будете применять наглядность в процессе обучения</vt:lpstr>
      <vt:lpstr>Презентация PowerPoint</vt:lpstr>
      <vt:lpstr>Пирамида обучения (Эдгард Дейл)</vt:lpstr>
      <vt:lpstr>Презентация PowerPoint</vt:lpstr>
      <vt:lpstr>Профессор  Эдвар де Боно  в книге «Учите вашего ребенка мыслить» </vt:lpstr>
      <vt:lpstr>Щвецарский психолог Ж.Пиаже (1969) в труде  «Психология интеллекта» </vt:lpstr>
      <vt:lpstr>Специфика восприятия информации в процессе обучения</vt:lpstr>
      <vt:lpstr>Средства обучения </vt:lpstr>
      <vt:lpstr>Презентация PowerPoint</vt:lpstr>
      <vt:lpstr>Классификация средств обучения</vt:lpstr>
      <vt:lpstr>Классификация средств обучения (Коджаспирова Г.М.)</vt:lpstr>
      <vt:lpstr>Презентация PowerPoint</vt:lpstr>
      <vt:lpstr>Презентация PowerPoint</vt:lpstr>
      <vt:lpstr>Требования к дидактическим средствам </vt:lpstr>
      <vt:lpstr>Презентация PowerPoint</vt:lpstr>
      <vt:lpstr>Презентация PowerPoint</vt:lpstr>
      <vt:lpstr>Презентация PowerPoint</vt:lpstr>
      <vt:lpstr>К.Д. Ушинский </vt:lpstr>
      <vt:lpstr> Сила маленьких акцентов: Педагогические приемы</vt:lpstr>
      <vt:lpstr>Виды внимания </vt:lpstr>
      <vt:lpstr>Приемы</vt:lpstr>
      <vt:lpstr>Педагогические приемы </vt:lpstr>
      <vt:lpstr>НАПРИМЕР, см. видео </vt:lpstr>
      <vt:lpstr>Презентация PowerPoint</vt:lpstr>
      <vt:lpstr>Прием «Поощрение сотрудничества» </vt:lpstr>
      <vt:lpstr>Прием «Удивляй!», или С чего начинается знание </vt:lpstr>
      <vt:lpstr>Прием "Уголки" на уроке: техника работы с приемом, примеры и рекомендации</vt:lpstr>
      <vt:lpstr>Прием синквейн на уроке. Что это такое и как писать синквейны?</vt:lpstr>
      <vt:lpstr>"Кубик Блума" — прием технологии критического мышления. Что это такое и как его использовать?</vt:lpstr>
      <vt:lpstr>Прием корзина идей. Что это такое и как его использовать на уроке? Примеры </vt:lpstr>
      <vt:lpstr>Прием Интеллект-карта на уроке: что это такое и как его использовать? </vt:lpstr>
      <vt:lpstr>Прием "Логическая цепочка": примеры использования на уроках </vt:lpstr>
      <vt:lpstr>Прием «Реверсионная мозговая атака»: действие от противного </vt:lpstr>
      <vt:lpstr>Прием "Дерево предсказаний" на уроках в школе: варианты применения </vt:lpstr>
      <vt:lpstr>Методический прием "Отсроченная отгадка"</vt:lpstr>
      <vt:lpstr>Методический прием «Слово — эстафета»: алгоритм работы с приемом на занятии со взрослыми или детьми </vt:lpstr>
      <vt:lpstr>Прием "Ледокол", или Как "растопить лед" между учениками </vt:lpstr>
      <vt:lpstr>Прием «Выглядит как, звучит как» в практике работы с детьми и взрослыми </vt:lpstr>
      <vt:lpstr>Прием «Цепочка соответствий». Как использовать прием на уроке? </vt:lpstr>
      <vt:lpstr>Прием "Двухрядный круглый стол" для проведения рефлексии на уроке. Как провести обсуждение по сложной теме? </vt:lpstr>
      <vt:lpstr>Прием «Общее — уникальное» как средство развития логических способностей учеников </vt:lpstr>
      <vt:lpstr>12 приемов эффективного обучения </vt:lpstr>
      <vt:lpstr>Прием "Интервью" на уроке: как его использовать и что он дает </vt:lpstr>
      <vt:lpstr>Рекомендуемая литература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 «Поощрение сотрудничества»</dc:title>
  <dc:creator>Lenovo</dc:creator>
  <cp:lastModifiedBy>Долорес Нургалиева</cp:lastModifiedBy>
  <cp:revision>61</cp:revision>
  <dcterms:created xsi:type="dcterms:W3CDTF">2021-02-23T07:49:25Z</dcterms:created>
  <dcterms:modified xsi:type="dcterms:W3CDTF">2022-03-24T02:33:34Z</dcterms:modified>
</cp:coreProperties>
</file>